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5" r:id="rId2"/>
    <p:sldId id="293" r:id="rId3"/>
    <p:sldId id="256" r:id="rId4"/>
    <p:sldId id="279" r:id="rId5"/>
    <p:sldId id="272" r:id="rId6"/>
    <p:sldId id="281" r:id="rId7"/>
    <p:sldId id="273" r:id="rId8"/>
    <p:sldId id="257" r:id="rId9"/>
    <p:sldId id="258" r:id="rId10"/>
    <p:sldId id="259" r:id="rId11"/>
    <p:sldId id="260" r:id="rId12"/>
    <p:sldId id="261" r:id="rId13"/>
    <p:sldId id="262" r:id="rId14"/>
    <p:sldId id="283" r:id="rId15"/>
    <p:sldId id="274" r:id="rId16"/>
    <p:sldId id="284" r:id="rId17"/>
    <p:sldId id="263" r:id="rId18"/>
    <p:sldId id="264" r:id="rId19"/>
    <p:sldId id="265" r:id="rId20"/>
    <p:sldId id="266" r:id="rId21"/>
    <p:sldId id="267" r:id="rId22"/>
    <p:sldId id="289" r:id="rId23"/>
    <p:sldId id="288" r:id="rId24"/>
    <p:sldId id="294" r:id="rId25"/>
    <p:sldId id="268" r:id="rId26"/>
    <p:sldId id="295" r:id="rId27"/>
    <p:sldId id="269" r:id="rId28"/>
    <p:sldId id="296" r:id="rId29"/>
    <p:sldId id="270" r:id="rId30"/>
    <p:sldId id="291" r:id="rId31"/>
    <p:sldId id="271" r:id="rId32"/>
    <p:sldId id="290" r:id="rId33"/>
    <p:sldId id="276" r:id="rId34"/>
    <p:sldId id="292" r:id="rId35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95C21F-68B4-425F-B70D-EBE9A9D11D16}">
          <p14:sldIdLst>
            <p14:sldId id="275"/>
            <p14:sldId id="293"/>
            <p14:sldId id="256"/>
            <p14:sldId id="279"/>
            <p14:sldId id="272"/>
            <p14:sldId id="281"/>
            <p14:sldId id="273"/>
            <p14:sldId id="257"/>
            <p14:sldId id="258"/>
            <p14:sldId id="259"/>
            <p14:sldId id="260"/>
            <p14:sldId id="261"/>
            <p14:sldId id="262"/>
            <p14:sldId id="283"/>
            <p14:sldId id="274"/>
            <p14:sldId id="284"/>
            <p14:sldId id="263"/>
            <p14:sldId id="264"/>
            <p14:sldId id="265"/>
            <p14:sldId id="266"/>
            <p14:sldId id="267"/>
            <p14:sldId id="289"/>
            <p14:sldId id="288"/>
          </p14:sldIdLst>
        </p14:section>
        <p14:section name="Three bells to ring" id="{ED7A5954-FD40-40AB-A334-AC192EFB3322}">
          <p14:sldIdLst>
            <p14:sldId id="294"/>
            <p14:sldId id="268"/>
            <p14:sldId id="295"/>
            <p14:sldId id="269"/>
            <p14:sldId id="296"/>
            <p14:sldId id="270"/>
            <p14:sldId id="291"/>
            <p14:sldId id="271"/>
            <p14:sldId id="290"/>
            <p14:sldId id="276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45FCBC-51F6-4815-A0EC-AD398982C73E}" v="20" dt="2024-02-21T13:35:10.9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2" autoAdjust="0"/>
    <p:restoredTop sz="94660"/>
  </p:normalViewPr>
  <p:slideViewPr>
    <p:cSldViewPr snapToGrid="0">
      <p:cViewPr varScale="1">
        <p:scale>
          <a:sx n="51" d="100"/>
          <a:sy n="51" d="100"/>
        </p:scale>
        <p:origin x="102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n Melby" userId="685ac347fff06226" providerId="LiveId" clId="{3B45FCBC-51F6-4815-A0EC-AD398982C73E}"/>
    <pc:docChg chg="custSel modSld">
      <pc:chgData name="Alan Melby" userId="685ac347fff06226" providerId="LiveId" clId="{3B45FCBC-51F6-4815-A0EC-AD398982C73E}" dt="2024-02-22T10:26:41.181" v="3136" actId="20577"/>
      <pc:docMkLst>
        <pc:docMk/>
      </pc:docMkLst>
      <pc:sldChg chg="modSp mod">
        <pc:chgData name="Alan Melby" userId="685ac347fff06226" providerId="LiveId" clId="{3B45FCBC-51F6-4815-A0EC-AD398982C73E}" dt="2024-02-21T11:14:00.007" v="280" actId="14100"/>
        <pc:sldMkLst>
          <pc:docMk/>
          <pc:sldMk cId="624655108" sldId="256"/>
        </pc:sldMkLst>
        <pc:spChg chg="mod">
          <ac:chgData name="Alan Melby" userId="685ac347fff06226" providerId="LiveId" clId="{3B45FCBC-51F6-4815-A0EC-AD398982C73E}" dt="2024-02-21T11:14:00.007" v="280" actId="14100"/>
          <ac:spMkLst>
            <pc:docMk/>
            <pc:sldMk cId="624655108" sldId="256"/>
            <ac:spMk id="3" creationId="{977A4947-15BA-40F3-ABBC-C5AD1382BC10}"/>
          </ac:spMkLst>
        </pc:spChg>
      </pc:sldChg>
      <pc:sldChg chg="modSp mod">
        <pc:chgData name="Alan Melby" userId="685ac347fff06226" providerId="LiveId" clId="{3B45FCBC-51F6-4815-A0EC-AD398982C73E}" dt="2024-02-21T12:50:59.395" v="295" actId="20577"/>
        <pc:sldMkLst>
          <pc:docMk/>
          <pc:sldMk cId="1929525712" sldId="257"/>
        </pc:sldMkLst>
        <pc:spChg chg="mod">
          <ac:chgData name="Alan Melby" userId="685ac347fff06226" providerId="LiveId" clId="{3B45FCBC-51F6-4815-A0EC-AD398982C73E}" dt="2024-02-21T12:50:59.395" v="295" actId="20577"/>
          <ac:spMkLst>
            <pc:docMk/>
            <pc:sldMk cId="1929525712" sldId="257"/>
            <ac:spMk id="3" creationId="{316A9968-64D5-42CF-B5ED-6FFA211D9623}"/>
          </ac:spMkLst>
        </pc:spChg>
      </pc:sldChg>
      <pc:sldChg chg="modSp mod">
        <pc:chgData name="Alan Melby" userId="685ac347fff06226" providerId="LiveId" clId="{3B45FCBC-51F6-4815-A0EC-AD398982C73E}" dt="2024-02-21T12:52:30.514" v="428" actId="20577"/>
        <pc:sldMkLst>
          <pc:docMk/>
          <pc:sldMk cId="2547383837" sldId="258"/>
        </pc:sldMkLst>
        <pc:spChg chg="mod">
          <ac:chgData name="Alan Melby" userId="685ac347fff06226" providerId="LiveId" clId="{3B45FCBC-51F6-4815-A0EC-AD398982C73E}" dt="2024-02-21T12:51:50.133" v="317" actId="20577"/>
          <ac:spMkLst>
            <pc:docMk/>
            <pc:sldMk cId="2547383837" sldId="258"/>
            <ac:spMk id="2" creationId="{973123A6-D953-4AFB-BDB7-5F4C9145DC11}"/>
          </ac:spMkLst>
        </pc:spChg>
        <pc:spChg chg="mod">
          <ac:chgData name="Alan Melby" userId="685ac347fff06226" providerId="LiveId" clId="{3B45FCBC-51F6-4815-A0EC-AD398982C73E}" dt="2024-02-21T12:52:30.514" v="428" actId="20577"/>
          <ac:spMkLst>
            <pc:docMk/>
            <pc:sldMk cId="2547383837" sldId="258"/>
            <ac:spMk id="3" creationId="{A5183807-B48D-49F5-B71B-4F064324949F}"/>
          </ac:spMkLst>
        </pc:spChg>
      </pc:sldChg>
      <pc:sldChg chg="modSp mod">
        <pc:chgData name="Alan Melby" userId="685ac347fff06226" providerId="LiveId" clId="{3B45FCBC-51F6-4815-A0EC-AD398982C73E}" dt="2024-02-21T12:55:49.838" v="652" actId="20577"/>
        <pc:sldMkLst>
          <pc:docMk/>
          <pc:sldMk cId="2359359051" sldId="260"/>
        </pc:sldMkLst>
        <pc:spChg chg="mod">
          <ac:chgData name="Alan Melby" userId="685ac347fff06226" providerId="LiveId" clId="{3B45FCBC-51F6-4815-A0EC-AD398982C73E}" dt="2024-02-21T12:55:49.838" v="652" actId="20577"/>
          <ac:spMkLst>
            <pc:docMk/>
            <pc:sldMk cId="2359359051" sldId="260"/>
            <ac:spMk id="3" creationId="{DCD91B8E-A3A7-4A56-A354-F4702E962A78}"/>
          </ac:spMkLst>
        </pc:spChg>
      </pc:sldChg>
      <pc:sldChg chg="modSp mod">
        <pc:chgData name="Alan Melby" userId="685ac347fff06226" providerId="LiveId" clId="{3B45FCBC-51F6-4815-A0EC-AD398982C73E}" dt="2024-02-21T12:58:33.382" v="855" actId="20577"/>
        <pc:sldMkLst>
          <pc:docMk/>
          <pc:sldMk cId="475528307" sldId="261"/>
        </pc:sldMkLst>
        <pc:spChg chg="mod">
          <ac:chgData name="Alan Melby" userId="685ac347fff06226" providerId="LiveId" clId="{3B45FCBC-51F6-4815-A0EC-AD398982C73E}" dt="2024-02-21T12:58:33.382" v="855" actId="20577"/>
          <ac:spMkLst>
            <pc:docMk/>
            <pc:sldMk cId="475528307" sldId="261"/>
            <ac:spMk id="3" creationId="{77DB4435-0D68-413E-9E7B-877C12718B69}"/>
          </ac:spMkLst>
        </pc:spChg>
      </pc:sldChg>
      <pc:sldChg chg="modSp mod">
        <pc:chgData name="Alan Melby" userId="685ac347fff06226" providerId="LiveId" clId="{3B45FCBC-51F6-4815-A0EC-AD398982C73E}" dt="2024-02-21T13:05:00.423" v="1269" actId="113"/>
        <pc:sldMkLst>
          <pc:docMk/>
          <pc:sldMk cId="3497049471" sldId="262"/>
        </pc:sldMkLst>
        <pc:spChg chg="mod">
          <ac:chgData name="Alan Melby" userId="685ac347fff06226" providerId="LiveId" clId="{3B45FCBC-51F6-4815-A0EC-AD398982C73E}" dt="2024-02-21T13:03:06.086" v="1113" actId="113"/>
          <ac:spMkLst>
            <pc:docMk/>
            <pc:sldMk cId="3497049471" sldId="262"/>
            <ac:spMk id="2" creationId="{97B6E6D8-3484-41E9-92FD-8B7F877490C6}"/>
          </ac:spMkLst>
        </pc:spChg>
        <pc:spChg chg="mod">
          <ac:chgData name="Alan Melby" userId="685ac347fff06226" providerId="LiveId" clId="{3B45FCBC-51F6-4815-A0EC-AD398982C73E}" dt="2024-02-21T13:05:00.423" v="1269" actId="113"/>
          <ac:spMkLst>
            <pc:docMk/>
            <pc:sldMk cId="3497049471" sldId="262"/>
            <ac:spMk id="3" creationId="{DA3DDCA9-30BB-4D4C-8860-542A1F36ACD2}"/>
          </ac:spMkLst>
        </pc:spChg>
      </pc:sldChg>
      <pc:sldChg chg="modSp mod">
        <pc:chgData name="Alan Melby" userId="685ac347fff06226" providerId="LiveId" clId="{3B45FCBC-51F6-4815-A0EC-AD398982C73E}" dt="2024-02-21T13:20:49.786" v="1493" actId="20577"/>
        <pc:sldMkLst>
          <pc:docMk/>
          <pc:sldMk cId="2789632093" sldId="263"/>
        </pc:sldMkLst>
        <pc:spChg chg="mod">
          <ac:chgData name="Alan Melby" userId="685ac347fff06226" providerId="LiveId" clId="{3B45FCBC-51F6-4815-A0EC-AD398982C73E}" dt="2024-02-21T13:20:49.786" v="1493" actId="20577"/>
          <ac:spMkLst>
            <pc:docMk/>
            <pc:sldMk cId="2789632093" sldId="263"/>
            <ac:spMk id="3" creationId="{613C0245-2325-458E-A44C-D35FC72D887B}"/>
          </ac:spMkLst>
        </pc:spChg>
      </pc:sldChg>
      <pc:sldChg chg="modSp mod">
        <pc:chgData name="Alan Melby" userId="685ac347fff06226" providerId="LiveId" clId="{3B45FCBC-51F6-4815-A0EC-AD398982C73E}" dt="2024-02-21T13:48:58.120" v="2060" actId="20577"/>
        <pc:sldMkLst>
          <pc:docMk/>
          <pc:sldMk cId="3566704553" sldId="266"/>
        </pc:sldMkLst>
        <pc:spChg chg="mod">
          <ac:chgData name="Alan Melby" userId="685ac347fff06226" providerId="LiveId" clId="{3B45FCBC-51F6-4815-A0EC-AD398982C73E}" dt="2024-02-21T13:48:58.120" v="2060" actId="20577"/>
          <ac:spMkLst>
            <pc:docMk/>
            <pc:sldMk cId="3566704553" sldId="266"/>
            <ac:spMk id="3" creationId="{6292564A-11A9-49CC-A62D-615855B45165}"/>
          </ac:spMkLst>
        </pc:spChg>
      </pc:sldChg>
      <pc:sldChg chg="modSp mod">
        <pc:chgData name="Alan Melby" userId="685ac347fff06226" providerId="LiveId" clId="{3B45FCBC-51F6-4815-A0EC-AD398982C73E}" dt="2024-02-21T13:52:12.681" v="2224" actId="403"/>
        <pc:sldMkLst>
          <pc:docMk/>
          <pc:sldMk cId="3404617252" sldId="267"/>
        </pc:sldMkLst>
        <pc:spChg chg="mod">
          <ac:chgData name="Alan Melby" userId="685ac347fff06226" providerId="LiveId" clId="{3B45FCBC-51F6-4815-A0EC-AD398982C73E}" dt="2024-02-21T13:51:26.761" v="2204" actId="14100"/>
          <ac:spMkLst>
            <pc:docMk/>
            <pc:sldMk cId="3404617252" sldId="267"/>
            <ac:spMk id="2" creationId="{8E5475C6-2D57-4C36-A896-8F381C279861}"/>
          </ac:spMkLst>
        </pc:spChg>
        <pc:spChg chg="mod">
          <ac:chgData name="Alan Melby" userId="685ac347fff06226" providerId="LiveId" clId="{3B45FCBC-51F6-4815-A0EC-AD398982C73E}" dt="2024-02-21T13:52:12.681" v="2224" actId="403"/>
          <ac:spMkLst>
            <pc:docMk/>
            <pc:sldMk cId="3404617252" sldId="267"/>
            <ac:spMk id="3" creationId="{329E4FBE-97EC-4F30-A4A0-DE0FAC95FED1}"/>
          </ac:spMkLst>
        </pc:spChg>
      </pc:sldChg>
      <pc:sldChg chg="modSp mod">
        <pc:chgData name="Alan Melby" userId="685ac347fff06226" providerId="LiveId" clId="{3B45FCBC-51F6-4815-A0EC-AD398982C73E}" dt="2024-02-21T13:30:36.471" v="1702" actId="20577"/>
        <pc:sldMkLst>
          <pc:docMk/>
          <pc:sldMk cId="2304828751" sldId="268"/>
        </pc:sldMkLst>
        <pc:spChg chg="mod">
          <ac:chgData name="Alan Melby" userId="685ac347fff06226" providerId="LiveId" clId="{3B45FCBC-51F6-4815-A0EC-AD398982C73E}" dt="2024-02-21T13:30:36.471" v="1702" actId="20577"/>
          <ac:spMkLst>
            <pc:docMk/>
            <pc:sldMk cId="2304828751" sldId="268"/>
            <ac:spMk id="2" creationId="{BFC8CB33-30AE-4F18-BD46-FF11E4E84377}"/>
          </ac:spMkLst>
        </pc:spChg>
      </pc:sldChg>
      <pc:sldChg chg="modSp mod">
        <pc:chgData name="Alan Melby" userId="685ac347fff06226" providerId="LiveId" clId="{3B45FCBC-51F6-4815-A0EC-AD398982C73E}" dt="2024-02-21T13:33:57.462" v="1739" actId="20577"/>
        <pc:sldMkLst>
          <pc:docMk/>
          <pc:sldMk cId="1726763002" sldId="269"/>
        </pc:sldMkLst>
        <pc:spChg chg="mod">
          <ac:chgData name="Alan Melby" userId="685ac347fff06226" providerId="LiveId" clId="{3B45FCBC-51F6-4815-A0EC-AD398982C73E}" dt="2024-02-21T13:33:57.462" v="1739" actId="20577"/>
          <ac:spMkLst>
            <pc:docMk/>
            <pc:sldMk cId="1726763002" sldId="269"/>
            <ac:spMk id="3" creationId="{AA075B9B-BA99-4BFE-8966-873D9D82B8E9}"/>
          </ac:spMkLst>
        </pc:spChg>
      </pc:sldChg>
      <pc:sldChg chg="modSp mod">
        <pc:chgData name="Alan Melby" userId="685ac347fff06226" providerId="LiveId" clId="{3B45FCBC-51F6-4815-A0EC-AD398982C73E}" dt="2024-02-21T13:35:16.778" v="1774" actId="20577"/>
        <pc:sldMkLst>
          <pc:docMk/>
          <pc:sldMk cId="4177634831" sldId="270"/>
        </pc:sldMkLst>
        <pc:spChg chg="mod">
          <ac:chgData name="Alan Melby" userId="685ac347fff06226" providerId="LiveId" clId="{3B45FCBC-51F6-4815-A0EC-AD398982C73E}" dt="2024-02-21T13:35:16.778" v="1774" actId="20577"/>
          <ac:spMkLst>
            <pc:docMk/>
            <pc:sldMk cId="4177634831" sldId="270"/>
            <ac:spMk id="3" creationId="{1C82DA9C-3575-4C2E-9A1F-31F61BD1F964}"/>
          </ac:spMkLst>
        </pc:spChg>
      </pc:sldChg>
      <pc:sldChg chg="modSp mod">
        <pc:chgData name="Alan Melby" userId="685ac347fff06226" providerId="LiveId" clId="{3B45FCBC-51F6-4815-A0EC-AD398982C73E}" dt="2024-02-22T10:26:41.181" v="3136" actId="20577"/>
        <pc:sldMkLst>
          <pc:docMk/>
          <pc:sldMk cId="2380576884" sldId="271"/>
        </pc:sldMkLst>
        <pc:spChg chg="mod">
          <ac:chgData name="Alan Melby" userId="685ac347fff06226" providerId="LiveId" clId="{3B45FCBC-51F6-4815-A0EC-AD398982C73E}" dt="2024-02-21T13:37:35.768" v="1801" actId="20577"/>
          <ac:spMkLst>
            <pc:docMk/>
            <pc:sldMk cId="2380576884" sldId="271"/>
            <ac:spMk id="2" creationId="{9B4E84E5-A0D1-4758-BF1C-9BAEE2D8AEAF}"/>
          </ac:spMkLst>
        </pc:spChg>
        <pc:spChg chg="mod">
          <ac:chgData name="Alan Melby" userId="685ac347fff06226" providerId="LiveId" clId="{3B45FCBC-51F6-4815-A0EC-AD398982C73E}" dt="2024-02-22T10:26:41.181" v="3136" actId="20577"/>
          <ac:spMkLst>
            <pc:docMk/>
            <pc:sldMk cId="2380576884" sldId="271"/>
            <ac:spMk id="3" creationId="{FF837628-3C17-4810-B7E7-660E09459E53}"/>
          </ac:spMkLst>
        </pc:spChg>
      </pc:sldChg>
      <pc:sldChg chg="modSp mod">
        <pc:chgData name="Alan Melby" userId="685ac347fff06226" providerId="LiveId" clId="{3B45FCBC-51F6-4815-A0EC-AD398982C73E}" dt="2024-02-22T10:16:39.127" v="2875" actId="20577"/>
        <pc:sldMkLst>
          <pc:docMk/>
          <pc:sldMk cId="2838731511" sldId="272"/>
        </pc:sldMkLst>
        <pc:spChg chg="mod">
          <ac:chgData name="Alan Melby" userId="685ac347fff06226" providerId="LiveId" clId="{3B45FCBC-51F6-4815-A0EC-AD398982C73E}" dt="2024-02-22T10:16:39.127" v="2875" actId="20577"/>
          <ac:spMkLst>
            <pc:docMk/>
            <pc:sldMk cId="2838731511" sldId="272"/>
            <ac:spMk id="3" creationId="{EA2B7EC2-E36E-4B88-AA58-0B2FCDD05330}"/>
          </ac:spMkLst>
        </pc:spChg>
      </pc:sldChg>
      <pc:sldChg chg="modSp mod">
        <pc:chgData name="Alan Melby" userId="685ac347fff06226" providerId="LiveId" clId="{3B45FCBC-51F6-4815-A0EC-AD398982C73E}" dt="2024-02-21T12:49:59.436" v="281" actId="114"/>
        <pc:sldMkLst>
          <pc:docMk/>
          <pc:sldMk cId="1418418965" sldId="273"/>
        </pc:sldMkLst>
        <pc:spChg chg="mod">
          <ac:chgData name="Alan Melby" userId="685ac347fff06226" providerId="LiveId" clId="{3B45FCBC-51F6-4815-A0EC-AD398982C73E}" dt="2024-02-21T12:49:59.436" v="281" actId="114"/>
          <ac:spMkLst>
            <pc:docMk/>
            <pc:sldMk cId="1418418965" sldId="273"/>
            <ac:spMk id="3" creationId="{699555C4-36A0-4D1F-9426-DAA97166084B}"/>
          </ac:spMkLst>
        </pc:spChg>
      </pc:sldChg>
      <pc:sldChg chg="modSp mod">
        <pc:chgData name="Alan Melby" userId="685ac347fff06226" providerId="LiveId" clId="{3B45FCBC-51F6-4815-A0EC-AD398982C73E}" dt="2024-02-21T13:18:58.965" v="1429" actId="20577"/>
        <pc:sldMkLst>
          <pc:docMk/>
          <pc:sldMk cId="1279663831" sldId="274"/>
        </pc:sldMkLst>
        <pc:spChg chg="mod">
          <ac:chgData name="Alan Melby" userId="685ac347fff06226" providerId="LiveId" clId="{3B45FCBC-51F6-4815-A0EC-AD398982C73E}" dt="2024-02-21T13:17:07.581" v="1330" actId="27636"/>
          <ac:spMkLst>
            <pc:docMk/>
            <pc:sldMk cId="1279663831" sldId="274"/>
            <ac:spMk id="2" creationId="{DE4372E4-CC94-4EC0-9B13-5110298C939D}"/>
          </ac:spMkLst>
        </pc:spChg>
        <pc:spChg chg="mod">
          <ac:chgData name="Alan Melby" userId="685ac347fff06226" providerId="LiveId" clId="{3B45FCBC-51F6-4815-A0EC-AD398982C73E}" dt="2024-02-21T13:18:58.965" v="1429" actId="20577"/>
          <ac:spMkLst>
            <pc:docMk/>
            <pc:sldMk cId="1279663831" sldId="274"/>
            <ac:spMk id="3" creationId="{64492018-7F6B-4351-82C5-8B93CF067298}"/>
          </ac:spMkLst>
        </pc:spChg>
      </pc:sldChg>
      <pc:sldChg chg="modSp mod">
        <pc:chgData name="Alan Melby" userId="685ac347fff06226" providerId="LiveId" clId="{3B45FCBC-51F6-4815-A0EC-AD398982C73E}" dt="2024-02-22T10:07:19.295" v="2500" actId="20577"/>
        <pc:sldMkLst>
          <pc:docMk/>
          <pc:sldMk cId="1983866560" sldId="275"/>
        </pc:sldMkLst>
        <pc:spChg chg="mod">
          <ac:chgData name="Alan Melby" userId="685ac347fff06226" providerId="LiveId" clId="{3B45FCBC-51F6-4815-A0EC-AD398982C73E}" dt="2024-02-22T10:07:19.295" v="2500" actId="20577"/>
          <ac:spMkLst>
            <pc:docMk/>
            <pc:sldMk cId="1983866560" sldId="275"/>
            <ac:spMk id="2" creationId="{00536A54-5815-4923-B1F2-4C09FA2AF5DF}"/>
          </ac:spMkLst>
        </pc:spChg>
        <pc:spChg chg="mod">
          <ac:chgData name="Alan Melby" userId="685ac347fff06226" providerId="LiveId" clId="{3B45FCBC-51F6-4815-A0EC-AD398982C73E}" dt="2024-02-22T10:03:10.326" v="2319" actId="20577"/>
          <ac:spMkLst>
            <pc:docMk/>
            <pc:sldMk cId="1983866560" sldId="275"/>
            <ac:spMk id="3" creationId="{655D21D6-E577-49D4-A305-1070C2084D59}"/>
          </ac:spMkLst>
        </pc:spChg>
      </pc:sldChg>
      <pc:sldChg chg="modSp mod">
        <pc:chgData name="Alan Melby" userId="685ac347fff06226" providerId="LiveId" clId="{3B45FCBC-51F6-4815-A0EC-AD398982C73E}" dt="2024-02-21T13:39:14.792" v="1826" actId="20577"/>
        <pc:sldMkLst>
          <pc:docMk/>
          <pc:sldMk cId="1550524313" sldId="276"/>
        </pc:sldMkLst>
        <pc:spChg chg="mod">
          <ac:chgData name="Alan Melby" userId="685ac347fff06226" providerId="LiveId" clId="{3B45FCBC-51F6-4815-A0EC-AD398982C73E}" dt="2024-02-21T13:39:14.792" v="1826" actId="20577"/>
          <ac:spMkLst>
            <pc:docMk/>
            <pc:sldMk cId="1550524313" sldId="276"/>
            <ac:spMk id="3" creationId="{33818E01-8F8C-4420-B81A-43893327E2B5}"/>
          </ac:spMkLst>
        </pc:spChg>
      </pc:sldChg>
      <pc:sldChg chg="addSp delSp modSp mod">
        <pc:chgData name="Alan Melby" userId="685ac347fff06226" providerId="LiveId" clId="{3B45FCBC-51F6-4815-A0EC-AD398982C73E}" dt="2024-02-21T13:59:36.942" v="2278" actId="1076"/>
        <pc:sldMkLst>
          <pc:docMk/>
          <pc:sldMk cId="2364156456" sldId="283"/>
        </pc:sldMkLst>
        <pc:spChg chg="add mod">
          <ac:chgData name="Alan Melby" userId="685ac347fff06226" providerId="LiveId" clId="{3B45FCBC-51F6-4815-A0EC-AD398982C73E}" dt="2024-02-21T13:59:36.942" v="2278" actId="1076"/>
          <ac:spMkLst>
            <pc:docMk/>
            <pc:sldMk cId="2364156456" sldId="283"/>
            <ac:spMk id="2" creationId="{86A482E6-B54F-2E99-BD7E-FE93614806DC}"/>
          </ac:spMkLst>
        </pc:spChg>
        <pc:picChg chg="add mod">
          <ac:chgData name="Alan Melby" userId="685ac347fff06226" providerId="LiveId" clId="{3B45FCBC-51F6-4815-A0EC-AD398982C73E}" dt="2024-02-21T13:15:37.334" v="1282" actId="1076"/>
          <ac:picMkLst>
            <pc:docMk/>
            <pc:sldMk cId="2364156456" sldId="283"/>
            <ac:picMk id="2" creationId="{FB2D34C2-36B1-CAF7-2DDB-D4D753B90D05}"/>
          </ac:picMkLst>
        </pc:picChg>
        <pc:picChg chg="add mod">
          <ac:chgData name="Alan Melby" userId="685ac347fff06226" providerId="LiveId" clId="{3B45FCBC-51F6-4815-A0EC-AD398982C73E}" dt="2024-02-21T13:15:37.334" v="1282" actId="1076"/>
          <ac:picMkLst>
            <pc:docMk/>
            <pc:sldMk cId="2364156456" sldId="283"/>
            <ac:picMk id="4" creationId="{2B77214D-2669-B0A3-7E25-D470B27B791B}"/>
          </ac:picMkLst>
        </pc:picChg>
        <pc:picChg chg="del">
          <ac:chgData name="Alan Melby" userId="685ac347fff06226" providerId="LiveId" clId="{3B45FCBC-51F6-4815-A0EC-AD398982C73E}" dt="2024-02-21T13:14:36.684" v="1271" actId="21"/>
          <ac:picMkLst>
            <pc:docMk/>
            <pc:sldMk cId="2364156456" sldId="283"/>
            <ac:picMk id="5" creationId="{B1545FC2-0A69-433B-86D2-104C7B487B49}"/>
          </ac:picMkLst>
        </pc:picChg>
        <pc:picChg chg="add mod">
          <ac:chgData name="Alan Melby" userId="685ac347fff06226" providerId="LiveId" clId="{3B45FCBC-51F6-4815-A0EC-AD398982C73E}" dt="2024-02-21T13:15:41.961" v="1283"/>
          <ac:picMkLst>
            <pc:docMk/>
            <pc:sldMk cId="2364156456" sldId="283"/>
            <ac:picMk id="6" creationId="{F08559C7-A527-1219-711E-93AA6FE89F17}"/>
          </ac:picMkLst>
        </pc:picChg>
        <pc:picChg chg="add mod">
          <ac:chgData name="Alan Melby" userId="685ac347fff06226" providerId="LiveId" clId="{3B45FCBC-51F6-4815-A0EC-AD398982C73E}" dt="2024-02-21T13:15:41.961" v="1283"/>
          <ac:picMkLst>
            <pc:docMk/>
            <pc:sldMk cId="2364156456" sldId="283"/>
            <ac:picMk id="7" creationId="{56BE9440-F809-1DC7-2FF1-103F97BA27E9}"/>
          </ac:picMkLst>
        </pc:picChg>
        <pc:picChg chg="add del">
          <ac:chgData name="Alan Melby" userId="685ac347fff06226" providerId="LiveId" clId="{3B45FCBC-51F6-4815-A0EC-AD398982C73E}" dt="2024-02-21T13:14:36.684" v="1271" actId="21"/>
          <ac:picMkLst>
            <pc:docMk/>
            <pc:sldMk cId="2364156456" sldId="283"/>
            <ac:picMk id="1026" creationId="{5D32B5C2-B4AD-3FFE-9146-975A65393107}"/>
          </ac:picMkLst>
        </pc:picChg>
        <pc:picChg chg="add mod">
          <ac:chgData name="Alan Melby" userId="685ac347fff06226" providerId="LiveId" clId="{3B45FCBC-51F6-4815-A0EC-AD398982C73E}" dt="2024-02-21T13:16:12.211" v="1285" actId="1076"/>
          <ac:picMkLst>
            <pc:docMk/>
            <pc:sldMk cId="2364156456" sldId="283"/>
            <ac:picMk id="1028" creationId="{1932B6CB-28DA-106D-511B-4C4B5CFFABF1}"/>
          </ac:picMkLst>
        </pc:picChg>
      </pc:sldChg>
      <pc:sldChg chg="modSp mod">
        <pc:chgData name="Alan Melby" userId="685ac347fff06226" providerId="LiveId" clId="{3B45FCBC-51F6-4815-A0EC-AD398982C73E}" dt="2024-02-21T13:27:15.885" v="1652" actId="20577"/>
        <pc:sldMkLst>
          <pc:docMk/>
          <pc:sldMk cId="2001673917" sldId="288"/>
        </pc:sldMkLst>
        <pc:spChg chg="mod">
          <ac:chgData name="Alan Melby" userId="685ac347fff06226" providerId="LiveId" clId="{3B45FCBC-51F6-4815-A0EC-AD398982C73E}" dt="2024-02-21T13:27:15.885" v="1652" actId="20577"/>
          <ac:spMkLst>
            <pc:docMk/>
            <pc:sldMk cId="2001673917" sldId="288"/>
            <ac:spMk id="3" creationId="{1621BF29-2A18-498E-9C42-46BE5D012EED}"/>
          </ac:spMkLst>
        </pc:spChg>
      </pc:sldChg>
      <pc:sldChg chg="modSp mod">
        <pc:chgData name="Alan Melby" userId="685ac347fff06226" providerId="LiveId" clId="{3B45FCBC-51F6-4815-A0EC-AD398982C73E}" dt="2024-02-21T13:54:24.787" v="2262" actId="20577"/>
        <pc:sldMkLst>
          <pc:docMk/>
          <pc:sldMk cId="1898845206" sldId="291"/>
        </pc:sldMkLst>
        <pc:spChg chg="mod">
          <ac:chgData name="Alan Melby" userId="685ac347fff06226" providerId="LiveId" clId="{3B45FCBC-51F6-4815-A0EC-AD398982C73E}" dt="2024-02-21T13:53:53.407" v="2249" actId="14100"/>
          <ac:spMkLst>
            <pc:docMk/>
            <pc:sldMk cId="1898845206" sldId="291"/>
            <ac:spMk id="2" creationId="{F3479467-3C11-4DF7-88F5-A53457092068}"/>
          </ac:spMkLst>
        </pc:spChg>
        <pc:spChg chg="mod">
          <ac:chgData name="Alan Melby" userId="685ac347fff06226" providerId="LiveId" clId="{3B45FCBC-51F6-4815-A0EC-AD398982C73E}" dt="2024-02-21T13:54:24.787" v="2262" actId="20577"/>
          <ac:spMkLst>
            <pc:docMk/>
            <pc:sldMk cId="1898845206" sldId="291"/>
            <ac:spMk id="3" creationId="{F711DC20-E37F-447F-9DBD-5058E9C20051}"/>
          </ac:spMkLst>
        </pc:spChg>
      </pc:sldChg>
      <pc:sldChg chg="modSp mod">
        <pc:chgData name="Alan Melby" userId="685ac347fff06226" providerId="LiveId" clId="{3B45FCBC-51F6-4815-A0EC-AD398982C73E}" dt="2024-02-21T13:39:39.232" v="1835" actId="20577"/>
        <pc:sldMkLst>
          <pc:docMk/>
          <pc:sldMk cId="2534077526" sldId="292"/>
        </pc:sldMkLst>
        <pc:spChg chg="mod">
          <ac:chgData name="Alan Melby" userId="685ac347fff06226" providerId="LiveId" clId="{3B45FCBC-51F6-4815-A0EC-AD398982C73E}" dt="2024-02-21T13:39:39.232" v="1835" actId="20577"/>
          <ac:spMkLst>
            <pc:docMk/>
            <pc:sldMk cId="2534077526" sldId="292"/>
            <ac:spMk id="4" creationId="{DEE0F51F-F9B3-461F-9D8D-BAFA4584B64A}"/>
          </ac:spMkLst>
        </pc:spChg>
      </pc:sldChg>
      <pc:sldChg chg="modSp mod">
        <pc:chgData name="Alan Melby" userId="685ac347fff06226" providerId="LiveId" clId="{3B45FCBC-51F6-4815-A0EC-AD398982C73E}" dt="2024-02-21T13:29:48.341" v="1685" actId="14100"/>
        <pc:sldMkLst>
          <pc:docMk/>
          <pc:sldMk cId="2422348328" sldId="294"/>
        </pc:sldMkLst>
        <pc:spChg chg="mod">
          <ac:chgData name="Alan Melby" userId="685ac347fff06226" providerId="LiveId" clId="{3B45FCBC-51F6-4815-A0EC-AD398982C73E}" dt="2024-02-21T13:29:48.341" v="1685" actId="14100"/>
          <ac:spMkLst>
            <pc:docMk/>
            <pc:sldMk cId="2422348328" sldId="294"/>
            <ac:spMk id="2" creationId="{B7AD200C-5D5E-43C4-A7BA-608787B916EB}"/>
          </ac:spMkLst>
        </pc:spChg>
        <pc:picChg chg="mod">
          <ac:chgData name="Alan Melby" userId="685ac347fff06226" providerId="LiveId" clId="{3B45FCBC-51F6-4815-A0EC-AD398982C73E}" dt="2024-02-21T13:29:00.687" v="1675" actId="1076"/>
          <ac:picMkLst>
            <pc:docMk/>
            <pc:sldMk cId="2422348328" sldId="294"/>
            <ac:picMk id="5" creationId="{AEECDBFB-206C-455B-A25C-0A83371EB728}"/>
          </ac:picMkLst>
        </pc:picChg>
      </pc:sldChg>
      <pc:sldChg chg="modSp mod">
        <pc:chgData name="Alan Melby" userId="685ac347fff06226" providerId="LiveId" clId="{3B45FCBC-51F6-4815-A0EC-AD398982C73E}" dt="2024-02-21T13:31:31.863" v="1717" actId="20577"/>
        <pc:sldMkLst>
          <pc:docMk/>
          <pc:sldMk cId="2871569723" sldId="295"/>
        </pc:sldMkLst>
        <pc:spChg chg="mod">
          <ac:chgData name="Alan Melby" userId="685ac347fff06226" providerId="LiveId" clId="{3B45FCBC-51F6-4815-A0EC-AD398982C73E}" dt="2024-02-21T13:31:31.863" v="1717" actId="20577"/>
          <ac:spMkLst>
            <pc:docMk/>
            <pc:sldMk cId="2871569723" sldId="295"/>
            <ac:spMk id="2" creationId="{662D9C7D-4FB6-4457-9B89-5858F5A926FE}"/>
          </ac:spMkLst>
        </pc:spChg>
      </pc:sldChg>
      <pc:sldChg chg="modSp mod">
        <pc:chgData name="Alan Melby" userId="685ac347fff06226" providerId="LiveId" clId="{3B45FCBC-51F6-4815-A0EC-AD398982C73E}" dt="2024-02-21T13:36:53.370" v="1785" actId="113"/>
        <pc:sldMkLst>
          <pc:docMk/>
          <pc:sldMk cId="3936406662" sldId="296"/>
        </pc:sldMkLst>
        <pc:spChg chg="mod">
          <ac:chgData name="Alan Melby" userId="685ac347fff06226" providerId="LiveId" clId="{3B45FCBC-51F6-4815-A0EC-AD398982C73E}" dt="2024-02-21T13:36:53.370" v="1785" actId="113"/>
          <ac:spMkLst>
            <pc:docMk/>
            <pc:sldMk cId="3936406662" sldId="296"/>
            <ac:spMk id="2" creationId="{30920DCE-0650-46AB-BFB3-CBAD2433087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o.org/" TargetMode="External"/><Relationship Id="rId2" Type="http://schemas.openxmlformats.org/officeDocument/2006/relationships/hyperlink" Target="http://www.astm.org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anquality.info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alan.melby@fit-ift.or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36A54-5815-4923-B1F2-4C09FA2A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25" y="957264"/>
            <a:ext cx="9612971" cy="1971674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Human and machine translation</a:t>
            </a:r>
            <a:br>
              <a:rPr lang="en-US" sz="4000" dirty="0"/>
            </a:br>
            <a:r>
              <a:rPr lang="en-US" sz="3200" dirty="0"/>
              <a:t>testing for parity </a:t>
            </a:r>
            <a:br>
              <a:rPr lang="en-US" sz="3200" dirty="0"/>
            </a:b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D21D6-E577-49D4-A305-1070C2084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025" y="3643313"/>
            <a:ext cx="9612971" cy="1716339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Updated in 2025 from a presentation given in Seoul, Korea, July, 2019, at APTIF9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83866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AF752-F1D3-4B5A-9080-230DFB00C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Fluency is only about the target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9B841-5DAD-48F9-B8DC-CBE8001901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Is it grammatical?  Is it spelled correctly?  </a:t>
            </a:r>
          </a:p>
          <a:p>
            <a:pPr algn="ctr"/>
            <a:r>
              <a:rPr lang="en-US" dirty="0"/>
              <a:t>Regardless of whether it corresponds to the source text</a:t>
            </a:r>
          </a:p>
        </p:txBody>
      </p:sp>
    </p:spTree>
    <p:extLst>
      <p:ext uri="{BB962C8B-B14F-4D97-AF65-F5344CB8AC3E}">
        <p14:creationId xmlns:p14="http://schemas.microsoft.com/office/powerpoint/2010/main" val="1685834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0DDA4-C84E-4DE8-8EA5-68B3EBF5B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/>
              <a:t>Specifications should be based on standardized translation parameters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91B8E-A3A7-4A56-A354-F4702E962A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ASTM International (</a:t>
            </a:r>
            <a:r>
              <a:rPr lang="en-US" dirty="0">
                <a:hlinkClick r:id="rId2"/>
              </a:rPr>
              <a:t>www.astm.org</a:t>
            </a:r>
            <a:r>
              <a:rPr lang="en-US" dirty="0"/>
              <a:t>) publishes F2575; ISO (</a:t>
            </a:r>
            <a:r>
              <a:rPr lang="en-US" dirty="0">
                <a:hlinkClick r:id="rId3"/>
              </a:rPr>
              <a:t>www.iso.org</a:t>
            </a:r>
            <a:r>
              <a:rPr lang="en-US" dirty="0"/>
              <a:t>) publishes 11669 . The translation parameters in them are compatible.</a:t>
            </a:r>
          </a:p>
        </p:txBody>
      </p:sp>
    </p:spTree>
    <p:extLst>
      <p:ext uri="{BB962C8B-B14F-4D97-AF65-F5344CB8AC3E}">
        <p14:creationId xmlns:p14="http://schemas.microsoft.com/office/powerpoint/2010/main" val="2359359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502B3-B9E6-4FBF-B6D2-A61528129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Stakeholders: requester, provider, and end user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B4435-0D68-413E-9E7B-877C12718B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</a:t>
            </a:r>
            <a:r>
              <a:rPr lang="en-US" b="1" dirty="0"/>
              <a:t>publisher</a:t>
            </a:r>
            <a:r>
              <a:rPr lang="en-US" dirty="0"/>
              <a:t> is the party that makes a target text available to end users. In many situations, end users of a translation can be viewed as “consumers”.</a:t>
            </a:r>
          </a:p>
        </p:txBody>
      </p:sp>
    </p:spTree>
    <p:extLst>
      <p:ext uri="{BB962C8B-B14F-4D97-AF65-F5344CB8AC3E}">
        <p14:creationId xmlns:p14="http://schemas.microsoft.com/office/powerpoint/2010/main" val="475528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6E6D8-3484-41E9-92FD-8B7F87749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9601200" cy="1714500"/>
          </a:xfrm>
        </p:spPr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b="1" dirty="0"/>
              <a:t>Professionally Verified Translation </a:t>
            </a:r>
            <a:r>
              <a:rPr lang="en-US" dirty="0"/>
              <a:t>is fluent, corresponds appropriately to the source, and meets all other specifications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DDCA9-30BB-4D4C-8860-542A1F36A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/>
              <a:t>In the age of machine translation, most translation produced and used on a given day is raw automatic translation (NMT, from GenAI, </a:t>
            </a:r>
            <a:r>
              <a:rPr lang="en-US" sz="4000" dirty="0" err="1"/>
              <a:t>etc</a:t>
            </a:r>
            <a:r>
              <a:rPr lang="en-US" sz="4000" dirty="0"/>
              <a:t>) and should be labeled as such</a:t>
            </a:r>
          </a:p>
          <a:p>
            <a:r>
              <a:rPr lang="en-US" sz="4000" dirty="0"/>
              <a:t>Both automatic translation and translation by non-qualified humans should be labeled as </a:t>
            </a:r>
            <a:r>
              <a:rPr lang="en-US" sz="4000" b="1" dirty="0"/>
              <a:t>Un-Verified Translation</a:t>
            </a:r>
          </a:p>
        </p:txBody>
      </p:sp>
    </p:spTree>
    <p:extLst>
      <p:ext uri="{BB962C8B-B14F-4D97-AF65-F5344CB8AC3E}">
        <p14:creationId xmlns:p14="http://schemas.microsoft.com/office/powerpoint/2010/main" val="3497049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DDF6B6-73D1-4C6B-B206-B531D5B3D0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1" r="-1" b="27619"/>
          <a:stretch/>
        </p:blipFill>
        <p:spPr>
          <a:xfrm>
            <a:off x="1000463" y="981884"/>
            <a:ext cx="5048755" cy="4894232"/>
          </a:xfrm>
          <a:prstGeom prst="rect">
            <a:avLst/>
          </a:prstGeom>
        </p:spPr>
      </p:pic>
      <p:pic>
        <p:nvPicPr>
          <p:cNvPr id="1028" name="Picture 4" descr="Amazon.com: Jost Zetzsche: books, biography, latest update">
            <a:extLst>
              <a:ext uri="{FF2B5EF4-FFF2-40B4-BE49-F238E27FC236}">
                <a16:creationId xmlns:a16="http://schemas.microsoft.com/office/drawing/2014/main" id="{1932B6CB-28DA-106D-511B-4C4B5CFFA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924" y="808816"/>
            <a:ext cx="428625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6A482E6-B54F-2E99-BD7E-FE93614806DC}"/>
              </a:ext>
            </a:extLst>
          </p:cNvPr>
          <p:cNvSpPr/>
          <p:nvPr/>
        </p:nvSpPr>
        <p:spPr>
          <a:xfrm>
            <a:off x="7502567" y="6049184"/>
            <a:ext cx="3880963" cy="571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Jost</a:t>
            </a:r>
            <a:r>
              <a:rPr lang="en-US" sz="2800" dirty="0"/>
              <a:t> </a:t>
            </a:r>
            <a:r>
              <a:rPr lang="en-US" sz="2800" dirty="0" err="1"/>
              <a:t>Zetzsche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156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372E4-CC94-4EC0-9B13-5110298C9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2867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Spectrum from MT to HT (methods of production)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92018-7F6B-4351-82C5-8B93CF067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14474"/>
            <a:ext cx="9601200" cy="49577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(1) </a:t>
            </a:r>
            <a:r>
              <a:rPr lang="en-US" sz="2800" b="1" dirty="0"/>
              <a:t>Raw (unedited) Automatic Translation = Raw MT </a:t>
            </a:r>
          </a:p>
          <a:p>
            <a:r>
              <a:rPr lang="en-US" sz="2800" dirty="0"/>
              <a:t>(2) Full-text </a:t>
            </a:r>
            <a:r>
              <a:rPr lang="en-US" sz="2800" b="1" dirty="0"/>
              <a:t>PEMT </a:t>
            </a:r>
            <a:r>
              <a:rPr lang="en-US" sz="2800" dirty="0"/>
              <a:t> (not translation, editing a machine-translated text, referring back to the source to check for correspondence)</a:t>
            </a:r>
          </a:p>
          <a:p>
            <a:r>
              <a:rPr lang="en-US" sz="2800" dirty="0"/>
              <a:t>HT (human translation, from the source text):</a:t>
            </a:r>
          </a:p>
          <a:p>
            <a:pPr lvl="1"/>
            <a:r>
              <a:rPr lang="en-US" sz="2800" dirty="0"/>
              <a:t>(3) </a:t>
            </a:r>
            <a:r>
              <a:rPr lang="en-US" sz="2800" b="1" dirty="0"/>
              <a:t>Modern HT</a:t>
            </a:r>
            <a:r>
              <a:rPr lang="en-US" sz="2800" dirty="0"/>
              <a:t> often provides the option of MT as a resource to the human translator as he or she translates from source text</a:t>
            </a:r>
          </a:p>
          <a:p>
            <a:pPr lvl="1"/>
            <a:r>
              <a:rPr lang="en-US" sz="2800" dirty="0"/>
              <a:t>(4) </a:t>
            </a:r>
            <a:r>
              <a:rPr lang="en-US" sz="2800" b="1" dirty="0"/>
              <a:t>Classic HT</a:t>
            </a:r>
            <a:r>
              <a:rPr lang="en-US" sz="2800" i="0" dirty="0"/>
              <a:t>, which is becoming obsolete,</a:t>
            </a:r>
            <a:r>
              <a:rPr lang="en-US" sz="2800" b="1" dirty="0"/>
              <a:t> </a:t>
            </a:r>
            <a:r>
              <a:rPr lang="en-US" sz="2800" dirty="0"/>
              <a:t>allows terminology lookup and translation memory lookup but no access to MT</a:t>
            </a:r>
          </a:p>
          <a:p>
            <a:r>
              <a:rPr lang="en-US" sz="2800" dirty="0"/>
              <a:t>As of 2025, there is still work for professional human translators</a:t>
            </a:r>
          </a:p>
          <a:p>
            <a:r>
              <a:rPr lang="en-US" sz="2800" b="1" dirty="0"/>
              <a:t>However, this still leaves open the claim of raw MT achieving parity with HT – Has it happened for some use cases?</a:t>
            </a:r>
          </a:p>
        </p:txBody>
      </p:sp>
    </p:spTree>
    <p:extLst>
      <p:ext uri="{BB962C8B-B14F-4D97-AF65-F5344CB8AC3E}">
        <p14:creationId xmlns:p14="http://schemas.microsoft.com/office/powerpoint/2010/main" val="1279663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37D38C-8DBE-458C-B508-34EF01E43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571" y="1025706"/>
            <a:ext cx="8437979" cy="480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34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2764D-93F3-4821-BA53-3E2A0047A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Question about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C0245-2325-458E-A44C-D35FC72D8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57363"/>
            <a:ext cx="9601200" cy="477202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800" dirty="0"/>
              <a:t>How well do you need to understand the source text in order to produce a quality translation outside a narrow domain --- better than MT “understands” the source?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/>
              <a:t>Note: To convert to Morse Code you do not need to understand the source text at all. What about translation?</a:t>
            </a:r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89632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7EB4D-3B57-4482-86C4-E63C9339E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DAD54-0359-40DF-AA58-F3D001BA0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57313"/>
            <a:ext cx="9601200" cy="4510087"/>
          </a:xfrm>
        </p:spPr>
        <p:txBody>
          <a:bodyPr>
            <a:normAutofit/>
          </a:bodyPr>
          <a:lstStyle/>
          <a:p>
            <a:r>
              <a:rPr lang="en-US" sz="4400" dirty="0"/>
              <a:t>To learn a language, humans require “comprehensible input” (Krashen)</a:t>
            </a:r>
          </a:p>
          <a:p>
            <a:r>
              <a:rPr lang="en-US" sz="4400" dirty="0"/>
              <a:t>Language acquisition experts debate  how to tell when language-learning input is sufficiently comprehensible</a:t>
            </a:r>
          </a:p>
          <a:p>
            <a:r>
              <a:rPr lang="en-US" sz="4400" dirty="0"/>
              <a:t>MT is entirely dependent on HT data</a:t>
            </a:r>
          </a:p>
          <a:p>
            <a:endParaRPr lang="en-US" sz="4400" dirty="0"/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3515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15E55-F2EC-45D3-A608-57D0AB1B0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60483-49B9-490F-B03F-D5631E07B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00200"/>
            <a:ext cx="9601200" cy="4571999"/>
          </a:xfrm>
        </p:spPr>
        <p:txBody>
          <a:bodyPr>
            <a:normAutofit fontScale="92500" lnSpcReduction="20000"/>
          </a:bodyPr>
          <a:lstStyle/>
          <a:p>
            <a:r>
              <a:rPr lang="en-US" sz="4800" dirty="0"/>
              <a:t>Do machines understand what they are translating?</a:t>
            </a:r>
          </a:p>
          <a:p>
            <a:pPr lvl="1"/>
            <a:r>
              <a:rPr lang="en-US" sz="4800" dirty="0"/>
              <a:t>Answers vary widely</a:t>
            </a:r>
          </a:p>
          <a:p>
            <a:pPr lvl="1"/>
            <a:r>
              <a:rPr lang="en-US" sz="4800" dirty="0"/>
              <a:t>Thus: Do not waste time trying to define understanding; instead find a practical test of parity claims that does NOT require understanding to be formally defined.</a:t>
            </a:r>
          </a:p>
          <a:p>
            <a:endParaRPr lang="en-US" sz="4800" dirty="0"/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72801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6E3F5-43F2-4D89-A895-9544FDA83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Bell of King </a:t>
            </a:r>
            <a:r>
              <a:rPr lang="en-US" dirty="0" err="1"/>
              <a:t>Seongdeok</a:t>
            </a:r>
            <a:r>
              <a:rPr lang="en-US" dirty="0"/>
              <a:t>  aka  Emile Bell</a:t>
            </a:r>
            <a:br>
              <a:rPr lang="en-US" dirty="0"/>
            </a:br>
            <a:br>
              <a:rPr lang="en-US" dirty="0"/>
            </a:br>
            <a:r>
              <a:rPr lang="en-US" sz="1800" dirty="0"/>
              <a:t>credit: Wikimedia author: Steve46814</a:t>
            </a:r>
            <a:endParaRPr lang="en-US" dirty="0"/>
          </a:p>
        </p:txBody>
      </p:sp>
      <p:pic>
        <p:nvPicPr>
          <p:cNvPr id="5" name="Content Placeholder 4" descr="A picture containing sky, building, outdoor, table&#10;&#10;Description automatically generated">
            <a:extLst>
              <a:ext uri="{FF2B5EF4-FFF2-40B4-BE49-F238E27FC236}">
                <a16:creationId xmlns:a16="http://schemas.microsoft.com/office/drawing/2014/main" id="{382E6C89-7A05-4FE2-9F81-1F7BE504A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5729" y="2286000"/>
            <a:ext cx="5512941" cy="3581400"/>
          </a:xfrm>
        </p:spPr>
      </p:pic>
    </p:spTree>
    <p:extLst>
      <p:ext uri="{BB962C8B-B14F-4D97-AF65-F5344CB8AC3E}">
        <p14:creationId xmlns:p14="http://schemas.microsoft.com/office/powerpoint/2010/main" val="2032860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4DB70-8147-441C-B96D-A86B99430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14350"/>
            <a:ext cx="9601200" cy="1657350"/>
          </a:xfrm>
        </p:spPr>
        <p:txBody>
          <a:bodyPr>
            <a:normAutofit fontScale="90000"/>
          </a:bodyPr>
          <a:lstStyle/>
          <a:p>
            <a:r>
              <a:rPr lang="en-US" dirty="0"/>
              <a:t>How can we clarify the relationship between human and machine translation without endless debate?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2564A-11A9-49CC-A62D-615855B45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400" dirty="0"/>
              <a:t>One approach:</a:t>
            </a:r>
          </a:p>
          <a:p>
            <a:pPr marL="530352" lvl="1" indent="0">
              <a:buNone/>
            </a:pPr>
            <a:r>
              <a:rPr lang="en-US" sz="4400" dirty="0"/>
              <a:t>Use the </a:t>
            </a:r>
            <a:r>
              <a:rPr lang="en-US" sz="4400" b="1" dirty="0"/>
              <a:t>Translation Turing Test</a:t>
            </a:r>
            <a:r>
              <a:rPr lang="en-US" sz="4400" dirty="0"/>
              <a:t>. It does NOT require consensus on whether understanding is necessary for quality translation or whether machines can understand; it compares the requester experience between two types of TSP</a:t>
            </a:r>
          </a:p>
        </p:txBody>
      </p:sp>
    </p:spTree>
    <p:extLst>
      <p:ext uri="{BB962C8B-B14F-4D97-AF65-F5344CB8AC3E}">
        <p14:creationId xmlns:p14="http://schemas.microsoft.com/office/powerpoint/2010/main" val="3566704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475C6-2D57-4C36-A896-8F381C279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200149"/>
            <a:ext cx="8361229" cy="2228851"/>
          </a:xfrm>
        </p:spPr>
        <p:txBody>
          <a:bodyPr/>
          <a:lstStyle/>
          <a:p>
            <a:r>
              <a:rPr lang="en-US" sz="4000" dirty="0"/>
              <a:t>the TTT (Translation Turing Test) Can the requester tell whether a human translator is involved?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9E4FBE-97EC-4F30-A4A0-DE0FAC95FE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158646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/>
              <a:t>To determine whether there is parity between </a:t>
            </a:r>
            <a:r>
              <a:rPr lang="en-US" sz="11200" dirty="0" err="1"/>
              <a:t>human+MT</a:t>
            </a:r>
            <a:r>
              <a:rPr lang="en-US" sz="11200" dirty="0"/>
              <a:t> and MT-only </a:t>
            </a:r>
            <a:r>
              <a:rPr lang="en-US" sz="11200" b="1" dirty="0"/>
              <a:t>TSPs</a:t>
            </a:r>
            <a:r>
              <a:rPr lang="en-US" sz="11200" dirty="0"/>
              <a:t> </a:t>
            </a:r>
          </a:p>
          <a:p>
            <a:r>
              <a:rPr lang="en-US" sz="11200" dirty="0"/>
              <a:t>(first proposed by AKM in 2012)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04617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AFBC10BE-8946-4AE4-BDD9-65755F440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2194" y="2046976"/>
            <a:ext cx="9550581" cy="272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71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2891-9C69-42DD-9679-F64AFF5A1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MQM?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1BF29-2A18-498E-9C42-46BE5D012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285999"/>
            <a:ext cx="9825487" cy="398621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000" b="1" dirty="0"/>
              <a:t>Multidimensional Quality Metrics</a:t>
            </a:r>
          </a:p>
          <a:p>
            <a:endParaRPr lang="en-US" b="1" dirty="0"/>
          </a:p>
          <a:p>
            <a:r>
              <a:rPr lang="en-US" sz="2400" b="1" dirty="0"/>
              <a:t>A forthcoming ASTM standard (project ID WK46396), compatible with ISO 5060</a:t>
            </a:r>
          </a:p>
          <a:p>
            <a:endParaRPr lang="en-US" b="1" dirty="0"/>
          </a:p>
          <a:p>
            <a:r>
              <a:rPr lang="en-US" b="1" dirty="0"/>
              <a:t>From the draft scope:</a:t>
            </a:r>
          </a:p>
          <a:p>
            <a:pPr lvl="1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standard provides a framework for analytic evaluation of the quality of translation products, with a focus on the identification of specific translation errors, within the context of a quality management system compatible with the principles of ISO 9000. This standard allows implementers to generate quality scores for how well a given translation product meets translation specifications based on the translation parameters in ASTM F2575.</a:t>
            </a:r>
          </a:p>
        </p:txBody>
      </p:sp>
    </p:spTree>
    <p:extLst>
      <p:ext uri="{BB962C8B-B14F-4D97-AF65-F5344CB8AC3E}">
        <p14:creationId xmlns:p14="http://schemas.microsoft.com/office/powerpoint/2010/main" val="2001673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D200C-5D5E-43C4-A7BA-608787B91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732" y="685800"/>
            <a:ext cx="9558068" cy="18158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/>
              <a:t>Three Bells to Ring</a:t>
            </a:r>
            <a:br>
              <a:rPr lang="en-US" dirty="0"/>
            </a:br>
            <a:r>
              <a:rPr lang="en-US" dirty="0" err="1"/>
              <a:t>Ring</a:t>
            </a:r>
            <a:r>
              <a:rPr lang="en-US" dirty="0"/>
              <a:t> first bell by providing a translation that takes specifications into account</a:t>
            </a:r>
          </a:p>
        </p:txBody>
      </p:sp>
      <p:pic>
        <p:nvPicPr>
          <p:cNvPr id="5" name="Content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AEECDBFB-206C-455B-A25C-0A83371EB7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9684" y="2895601"/>
            <a:ext cx="2685031" cy="3581400"/>
          </a:xfrm>
        </p:spPr>
      </p:pic>
    </p:spTree>
    <p:extLst>
      <p:ext uri="{BB962C8B-B14F-4D97-AF65-F5344CB8AC3E}">
        <p14:creationId xmlns:p14="http://schemas.microsoft.com/office/powerpoint/2010/main" val="2422348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8CB33-30AE-4F18-BD46-FF11E4E84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25" y="814388"/>
            <a:ext cx="9612971" cy="2928937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Task 1: Each TSP delivers a translation that TAKES IN ACCOUNT THE given set of F2575-conformant specifications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5649B-1BA6-422F-9112-06652579BF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sz="4800" dirty="0"/>
              <a:t>Within the overlap between the stated skill sets of the </a:t>
            </a:r>
            <a:r>
              <a:rPr lang="en-US" sz="4800" dirty="0" err="1"/>
              <a:t>human+MT</a:t>
            </a:r>
            <a:r>
              <a:rPr lang="en-US" sz="4800" dirty="0"/>
              <a:t> TSP and the MT-only TSP</a:t>
            </a:r>
          </a:p>
        </p:txBody>
      </p:sp>
    </p:spTree>
    <p:extLst>
      <p:ext uri="{BB962C8B-B14F-4D97-AF65-F5344CB8AC3E}">
        <p14:creationId xmlns:p14="http://schemas.microsoft.com/office/powerpoint/2010/main" val="2304828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D9C7D-4FB6-4457-9B89-5858F5A92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Ring second bell by correcting errors based on evaluation or by debating the evaluation</a:t>
            </a:r>
          </a:p>
        </p:txBody>
      </p:sp>
      <p:pic>
        <p:nvPicPr>
          <p:cNvPr id="5" name="Content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7A4D38B4-F8E1-4107-9992-D850A4DEE8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9684" y="2286000"/>
            <a:ext cx="2685031" cy="3581400"/>
          </a:xfrm>
        </p:spPr>
      </p:pic>
    </p:spTree>
    <p:extLst>
      <p:ext uri="{BB962C8B-B14F-4D97-AF65-F5344CB8AC3E}">
        <p14:creationId xmlns:p14="http://schemas.microsoft.com/office/powerpoint/2010/main" val="2871569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B2663-A6E4-4338-B951-98D00BD27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25" y="714375"/>
            <a:ext cx="9612971" cy="212883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Task 2:  </a:t>
            </a:r>
            <a:r>
              <a:rPr lang="en-US" sz="2800" dirty="0"/>
              <a:t>(AFTER A third party Conducts an analytic translation quality evaluation using MQM)</a:t>
            </a:r>
            <a:br>
              <a:rPr lang="en-US" sz="2800" dirty="0"/>
            </a:b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75B9B-BA99-4BFE-8966-873D9D82B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025" y="2843212"/>
            <a:ext cx="9750575" cy="2928937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3900" dirty="0"/>
              <a:t>Each TSP either accepts the evaluation and produces a corrected translation, if needed, or debates with the evaluator (in a language used by both TSPs). </a:t>
            </a:r>
          </a:p>
          <a:p>
            <a:pPr algn="ctr"/>
            <a:endParaRPr lang="en-US" sz="3000" dirty="0"/>
          </a:p>
          <a:p>
            <a:pPr algn="ctr"/>
            <a:r>
              <a:rPr lang="en-US" sz="2600" dirty="0"/>
              <a:t>Bonus: be able to discuss three linguistic levels (syntax [grammatical errors], semantics [mistranslations], and pragmatics [</a:t>
            </a:r>
            <a:r>
              <a:rPr lang="en-US" sz="2600" dirty="0" err="1"/>
              <a:t>eg</a:t>
            </a:r>
            <a:r>
              <a:rPr lang="en-US" sz="2600" dirty="0"/>
              <a:t> aspects of a translation relating to target language and culture</a:t>
            </a:r>
            <a:r>
              <a:rPr lang="en-US" sz="2200" dirty="0"/>
              <a:t>])</a:t>
            </a:r>
            <a:endParaRPr lang="en-US" sz="3500" dirty="0"/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6763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20DCE-0650-46AB-BFB3-CBAD24330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33400"/>
            <a:ext cx="9601200" cy="1638300"/>
          </a:xfrm>
        </p:spPr>
        <p:txBody>
          <a:bodyPr>
            <a:normAutofit fontScale="90000"/>
          </a:bodyPr>
          <a:lstStyle/>
          <a:p>
            <a:r>
              <a:rPr lang="en-US" dirty="0"/>
              <a:t>Ring the third bell with a quality alternative translation of the same source text but for </a:t>
            </a:r>
            <a:r>
              <a:rPr lang="en-US" b="1" dirty="0"/>
              <a:t>different</a:t>
            </a:r>
            <a:r>
              <a:rPr lang="en-US" dirty="0"/>
              <a:t> specifications.</a:t>
            </a:r>
          </a:p>
        </p:txBody>
      </p:sp>
      <p:pic>
        <p:nvPicPr>
          <p:cNvPr id="5" name="Content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3CC7A56F-2F57-48E1-B34F-922EA96A1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9684" y="2286000"/>
            <a:ext cx="2685031" cy="3581400"/>
          </a:xfrm>
        </p:spPr>
      </p:pic>
    </p:spTree>
    <p:extLst>
      <p:ext uri="{BB962C8B-B14F-4D97-AF65-F5344CB8AC3E}">
        <p14:creationId xmlns:p14="http://schemas.microsoft.com/office/powerpoint/2010/main" val="39364066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94AD6-51F2-4079-9657-44937FA8B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25" y="500064"/>
            <a:ext cx="9612971" cy="2786061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Task 3: Given same source text and </a:t>
            </a:r>
            <a:r>
              <a:rPr lang="en-US" sz="4800" dirty="0"/>
              <a:t>different</a:t>
            </a:r>
            <a:r>
              <a:rPr lang="en-US" sz="4000" dirty="0"/>
              <a:t> specifications, Produce an alternative translation that meets the new specifications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2DA9C-3575-4C2E-9A1F-31F61BD1F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025" y="3571876"/>
            <a:ext cx="9612971" cy="198476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4400" dirty="0"/>
              <a:t>The alternative translation is also evaluated using MQM. For more information on F2575 and MQM, see </a:t>
            </a:r>
            <a:r>
              <a:rPr lang="en-US" sz="4400" dirty="0">
                <a:hlinkClick r:id="rId2"/>
              </a:rPr>
              <a:t>www.tranquality.info</a:t>
            </a:r>
            <a:r>
              <a:rPr lang="en-US" sz="4400" dirty="0"/>
              <a:t> and www.themqm.org</a:t>
            </a:r>
          </a:p>
        </p:txBody>
      </p:sp>
    </p:spTree>
    <p:extLst>
      <p:ext uri="{BB962C8B-B14F-4D97-AF65-F5344CB8AC3E}">
        <p14:creationId xmlns:p14="http://schemas.microsoft.com/office/powerpoint/2010/main" val="4177634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2CE0B-5823-4E2A-9C25-5DDC409D1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557337"/>
            <a:ext cx="8361229" cy="2728912"/>
          </a:xfrm>
        </p:spPr>
        <p:txBody>
          <a:bodyPr/>
          <a:lstStyle/>
          <a:p>
            <a:r>
              <a:rPr lang="en-US" sz="4000" dirty="0"/>
              <a:t>Bells AUTOMATIC translation will have to ring</a:t>
            </a:r>
            <a:br>
              <a:rPr lang="en-US" sz="4000" dirty="0"/>
            </a:br>
            <a:r>
              <a:rPr lang="en-US" sz="4000" dirty="0"/>
              <a:t>to be like human translation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A4947-15BA-40F3-ABBC-C5AD1382B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4451230"/>
            <a:ext cx="6831673" cy="1549520"/>
          </a:xfrm>
        </p:spPr>
        <p:txBody>
          <a:bodyPr/>
          <a:lstStyle/>
          <a:p>
            <a:r>
              <a:rPr lang="en-US" dirty="0"/>
              <a:t>Alan K. Melby, CT</a:t>
            </a:r>
          </a:p>
          <a:p>
            <a:r>
              <a:rPr lang="en-US" dirty="0"/>
              <a:t>Was Vice-president of FIT in July 2019</a:t>
            </a:r>
          </a:p>
          <a:p>
            <a:r>
              <a:rPr lang="en-US" dirty="0"/>
              <a:t>Now (June 2025) Chair of FIT North America</a:t>
            </a:r>
          </a:p>
        </p:txBody>
      </p:sp>
    </p:spTree>
    <p:extLst>
      <p:ext uri="{BB962C8B-B14F-4D97-AF65-F5344CB8AC3E}">
        <p14:creationId xmlns:p14="http://schemas.microsoft.com/office/powerpoint/2010/main" val="6246551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79467-3C11-4DF7-88F5-A5345709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833113"/>
          </a:xfrm>
        </p:spPr>
        <p:txBody>
          <a:bodyPr>
            <a:noAutofit/>
          </a:bodyPr>
          <a:lstStyle/>
          <a:p>
            <a:r>
              <a:rPr lang="en-US" sz="3600" dirty="0"/>
              <a:t>Please note that the </a:t>
            </a:r>
            <a:r>
              <a:rPr lang="en-US" sz="3600" b="1" dirty="0"/>
              <a:t>Translation Turing Test </a:t>
            </a:r>
            <a:r>
              <a:rPr lang="en-US" sz="3600" dirty="0"/>
              <a:t>of parity does not require us to decide whether machines understand what they are translating.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1DC20-E37F-447F-9DBD-5058E9C20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3043238"/>
            <a:ext cx="9601200" cy="2824161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/>
              <a:t>It only requires that they can perform the same three tasks any professional TSP (translation service provider) should be able to perform:</a:t>
            </a:r>
          </a:p>
          <a:p>
            <a:pPr lvl="1"/>
            <a:r>
              <a:rPr lang="en-US" sz="4000" dirty="0"/>
              <a:t>Translate according to specifications</a:t>
            </a:r>
          </a:p>
          <a:p>
            <a:pPr lvl="1"/>
            <a:r>
              <a:rPr lang="en-US" sz="4000" dirty="0"/>
              <a:t>Respond to a quality evaluation</a:t>
            </a:r>
          </a:p>
          <a:p>
            <a:pPr lvl="1"/>
            <a:r>
              <a:rPr lang="en-US" sz="4000" dirty="0"/>
              <a:t>Adjust when the specifications change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988452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E84E5-A0D1-4758-BF1C-9BAEE2D8A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1285877"/>
            <a:ext cx="8361229" cy="600074"/>
          </a:xfrm>
        </p:spPr>
        <p:txBody>
          <a:bodyPr/>
          <a:lstStyle/>
          <a:p>
            <a:r>
              <a:rPr lang="en-US" sz="2800" b="1" dirty="0"/>
              <a:t>What is your position on two key questions?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37628-3C17-4810-B7E7-660E09459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1885951"/>
            <a:ext cx="7049882" cy="3871912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Tx/>
              <a:buChar char="-"/>
            </a:pPr>
            <a:r>
              <a:rPr lang="en-US" sz="2800" dirty="0"/>
              <a:t>Has machine translation achieved parity with human translation, that is, has it rung the “parity bell” </a:t>
            </a:r>
            <a:r>
              <a:rPr lang="en-US" sz="2600" dirty="0"/>
              <a:t>for each task in a TTT</a:t>
            </a:r>
            <a:r>
              <a:rPr lang="en-US" sz="2800" dirty="0"/>
              <a:t>?</a:t>
            </a:r>
          </a:p>
          <a:p>
            <a:pPr marL="800100" lvl="1" indent="-342900" algn="l">
              <a:buFontTx/>
              <a:buChar char="-"/>
            </a:pPr>
            <a:r>
              <a:rPr lang="en-US" sz="2400" dirty="0"/>
              <a:t>While preparing for the MT Summit 2025 tutorial, a team conducted a TTT to find out for one use case.</a:t>
            </a:r>
          </a:p>
          <a:p>
            <a:pPr marL="342900" indent="-342900" algn="l">
              <a:buFontTx/>
              <a:buChar char="-"/>
            </a:pPr>
            <a:r>
              <a:rPr lang="en-US" sz="2800" dirty="0"/>
              <a:t>What is a better question than when machine translation will replace human translators?</a:t>
            </a:r>
          </a:p>
          <a:p>
            <a:pPr marL="800100" lvl="1" indent="-342900" algn="l">
              <a:buFontTx/>
              <a:buChar char="-"/>
            </a:pPr>
            <a:r>
              <a:rPr lang="en-US" sz="2400" dirty="0"/>
              <a:t>My position: How to identify use cases when Professionally Verified Translation is needed. Also, how to augment human translators in those cases.</a:t>
            </a:r>
          </a:p>
          <a:p>
            <a:pPr algn="l"/>
            <a:endParaRPr lang="en-US" sz="2800" dirty="0"/>
          </a:p>
          <a:p>
            <a:pPr algn="l"/>
            <a:endParaRPr lang="en-US" sz="2800" dirty="0"/>
          </a:p>
          <a:p>
            <a:pPr algn="l"/>
            <a:endParaRPr lang="en-US" sz="2800" dirty="0"/>
          </a:p>
          <a:p>
            <a:pPr algn="l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80576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890BC4-5A54-422B-8AE7-854D8270E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585" y="800100"/>
            <a:ext cx="4350830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546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7ABAE-001E-4D82-87D8-0F39D3CEC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7650"/>
            <a:ext cx="9601200" cy="1485900"/>
          </a:xfrm>
        </p:spPr>
        <p:txBody>
          <a:bodyPr>
            <a:normAutofit/>
          </a:bodyPr>
          <a:lstStyle/>
          <a:p>
            <a:r>
              <a:rPr lang="en-US" dirty="0"/>
              <a:t>How can humans rise above the claims of parity and ring the bells MT has not?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8E01-8F8C-4420-B81A-43893327E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33550"/>
            <a:ext cx="9601200" cy="413385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Become risk-management advisors on whether </a:t>
            </a:r>
            <a:r>
              <a:rPr lang="en-US" sz="3200" b="1" dirty="0"/>
              <a:t>Professionally Verified Translation</a:t>
            </a:r>
            <a:r>
              <a:rPr lang="en-US" sz="3200" dirty="0"/>
              <a:t> is needed or </a:t>
            </a:r>
            <a:r>
              <a:rPr lang="en-US" sz="3200" b="1" dirty="0"/>
              <a:t>Un-Verified Translation</a:t>
            </a:r>
            <a:r>
              <a:rPr lang="en-US" sz="3200" dirty="0"/>
              <a:t> is sufficient for a use case; focus on translation projects with specifications that include:</a:t>
            </a:r>
          </a:p>
          <a:p>
            <a:pPr lvl="1"/>
            <a:r>
              <a:rPr lang="en-US" sz="3200" dirty="0"/>
              <a:t>High-value content (where translation mistakes matter)</a:t>
            </a:r>
          </a:p>
          <a:p>
            <a:pPr lvl="1"/>
            <a:r>
              <a:rPr lang="en-US" sz="3200" dirty="0"/>
              <a:t>High-level content (where sentences cannot be translated in isolation and impact matters)</a:t>
            </a:r>
          </a:p>
          <a:p>
            <a:pPr lvl="1"/>
            <a:r>
              <a:rPr lang="en-US" sz="3200" dirty="0"/>
              <a:t>High-expertise content (where in-depth subject-matter knowledge matters)</a:t>
            </a:r>
          </a:p>
        </p:txBody>
      </p:sp>
    </p:spTree>
    <p:extLst>
      <p:ext uri="{BB962C8B-B14F-4D97-AF65-F5344CB8AC3E}">
        <p14:creationId xmlns:p14="http://schemas.microsoft.com/office/powerpoint/2010/main" val="15505243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D88E2-61DE-4FFD-8325-385E940C0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  Now, enjoy the chaos of the age of AI and check the results of a TTT.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6EE3C-DE04-4723-85EE-E7212C0B8E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/>
              <a:t>Questions?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E0F51F-F9B3-461F-9D8D-BAFA4584B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57750" y="3157538"/>
            <a:ext cx="6115439" cy="2709862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Comments:</a:t>
            </a:r>
          </a:p>
          <a:p>
            <a:pPr lvl="1"/>
            <a:r>
              <a:rPr lang="en-US" sz="3600" dirty="0"/>
              <a:t> </a:t>
            </a:r>
            <a:r>
              <a:rPr lang="en-US" sz="3600" dirty="0">
                <a:hlinkClick r:id="rId2"/>
              </a:rPr>
              <a:t>alan.melby@fit-ift.org</a:t>
            </a:r>
            <a:endParaRPr lang="en-US" sz="3600" dirty="0"/>
          </a:p>
          <a:p>
            <a:pPr lvl="1"/>
            <a:r>
              <a:rPr lang="en-US" sz="3600" dirty="0"/>
              <a:t>First item in subject line:</a:t>
            </a:r>
          </a:p>
          <a:p>
            <a:pPr marL="987552" lvl="2" indent="0">
              <a:buNone/>
            </a:pPr>
            <a:r>
              <a:rPr lang="en-US" sz="3200" b="1"/>
              <a:t>TTT</a:t>
            </a:r>
            <a:endParaRPr lang="en-US" sz="3200" b="1" dirty="0"/>
          </a:p>
          <a:p>
            <a:r>
              <a:rPr lang="en-US" sz="3400" dirty="0"/>
              <a:t>Website: www.ttt.org</a:t>
            </a:r>
          </a:p>
        </p:txBody>
      </p:sp>
    </p:spTree>
    <p:extLst>
      <p:ext uri="{BB962C8B-B14F-4D97-AF65-F5344CB8AC3E}">
        <p14:creationId xmlns:p14="http://schemas.microsoft.com/office/powerpoint/2010/main" val="2534077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45BD04-E8C6-4194-B62B-DBF77C459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325" y="800100"/>
            <a:ext cx="3943350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53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0FBFC-03F1-434E-A6FE-DB605C6CE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7189"/>
            <a:ext cx="9286875" cy="6715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B7EC2-E36E-4B88-AA58-0B2FCDD05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28701"/>
            <a:ext cx="9601200" cy="5472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[Background for newbies: We are now in the third generation of machine translation systems. The first was rule-based (RBMT), the second was phrase-based statistical (PBSMT), and the current generation is based on “neural” networks (NMT).]</a:t>
            </a:r>
          </a:p>
          <a:p>
            <a:pPr marL="0" indent="0">
              <a:buNone/>
            </a:pPr>
            <a:r>
              <a:rPr lang="en-US" sz="2800" dirty="0"/>
              <a:t>Claims are being made that the need for professional human translators will soon disappear, because machine translation has achieved “parity” with human translation.  </a:t>
            </a:r>
          </a:p>
          <a:p>
            <a:pPr marL="0" indent="0">
              <a:buNone/>
            </a:pPr>
            <a:r>
              <a:rPr lang="en-US" sz="2800" dirty="0"/>
              <a:t>This presentation will describe a practical way to respond to these claims, based on what translation service providers (TSPs) do every day when they interact with a requester and metaphorically ring three “bells”. </a:t>
            </a:r>
          </a:p>
          <a:p>
            <a:pPr marL="0" indent="0">
              <a:buNone/>
            </a:pPr>
            <a:r>
              <a:rPr lang="en-US" sz="2800" dirty="0"/>
              <a:t>We need risk analysis, labels, and augmentation of humans.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8731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45B9D3-3A94-4E37-ADEA-53AA3E328D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22" b="1310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04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1C293-CA69-4BC1-8C50-5B7E17C2B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1"/>
            <a:ext cx="9601200" cy="74295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Some High-Profile Claims about Machine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555C4-36A0-4D1F-9426-DAA971660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428750"/>
            <a:ext cx="9601200" cy="474345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Alec Ross, in his New York Times best selling book, </a:t>
            </a:r>
            <a:r>
              <a:rPr lang="en-US" sz="2800" i="1" dirty="0"/>
              <a:t>Industries of the Future</a:t>
            </a:r>
            <a:r>
              <a:rPr lang="en-US" sz="2800" dirty="0"/>
              <a:t>, published by Simon &amp; Schuster in 2016, claimed that the profession (human translator) will mostly disappear within ten years (that is, by 2026) because translators will be replaced by machine translation.</a:t>
            </a:r>
          </a:p>
          <a:p>
            <a:r>
              <a:rPr lang="en-US" sz="2800" dirty="0"/>
              <a:t>Microsoft, in March 2018, stated “We find that our latest neural machine translation system has reached a new state-of-the-art, and that the translation quality is at human parity when compared to professional human translators.”</a:t>
            </a:r>
          </a:p>
          <a:p>
            <a:r>
              <a:rPr lang="en-US" sz="2800" dirty="0"/>
              <a:t>Therefore, this presentation begins with a proposed definition of translation quality consistent with how quality is defined in ISO 9000.</a:t>
            </a:r>
          </a:p>
        </p:txBody>
      </p:sp>
    </p:spTree>
    <p:extLst>
      <p:ext uri="{BB962C8B-B14F-4D97-AF65-F5344CB8AC3E}">
        <p14:creationId xmlns:p14="http://schemas.microsoft.com/office/powerpoint/2010/main" val="1418418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6BAB1-961A-4788-9DF6-5FE4C01E9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Definition of Translation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A9968-64D5-42CF-B5ED-6FFA211D9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A quality translation demonstrates </a:t>
            </a:r>
            <a:r>
              <a:rPr lang="en-US" sz="4000" b="1" dirty="0"/>
              <a:t>correspondence</a:t>
            </a:r>
            <a:r>
              <a:rPr lang="en-US" sz="4000" dirty="0"/>
              <a:t> and </a:t>
            </a:r>
            <a:r>
              <a:rPr lang="en-US" sz="4000" b="1" dirty="0"/>
              <a:t>fluency</a:t>
            </a:r>
            <a:r>
              <a:rPr lang="en-US" sz="4000" dirty="0"/>
              <a:t> required for the audience and purpose and complies with </a:t>
            </a:r>
            <a:r>
              <a:rPr lang="en-US" sz="4000" b="1" dirty="0"/>
              <a:t>all other specifications </a:t>
            </a:r>
            <a:r>
              <a:rPr lang="en-US" sz="4000" dirty="0"/>
              <a:t>negotiated between the requester and provider, taking into account requester and end-user needs.</a:t>
            </a:r>
          </a:p>
        </p:txBody>
      </p:sp>
    </p:spTree>
    <p:extLst>
      <p:ext uri="{BB962C8B-B14F-4D97-AF65-F5344CB8AC3E}">
        <p14:creationId xmlns:p14="http://schemas.microsoft.com/office/powerpoint/2010/main" val="1929525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23A6-D953-4AFB-BDB7-5F4C9145D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correspondence is about comparing </a:t>
            </a:r>
            <a:br>
              <a:rPr lang="en-US" sz="6000" dirty="0"/>
            </a:br>
            <a:r>
              <a:rPr lang="en-US" sz="6000" dirty="0"/>
              <a:t>source and target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83807-B48D-49F5-B71B-4F06432494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(correspondence includes both accuracy and terminology)</a:t>
            </a:r>
          </a:p>
        </p:txBody>
      </p:sp>
    </p:spTree>
    <p:extLst>
      <p:ext uri="{BB962C8B-B14F-4D97-AF65-F5344CB8AC3E}">
        <p14:creationId xmlns:p14="http://schemas.microsoft.com/office/powerpoint/2010/main" val="254738383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6359</TotalTime>
  <Words>1513</Words>
  <Application>Microsoft Office PowerPoint</Application>
  <PresentationFormat>Widescreen</PresentationFormat>
  <Paragraphs>99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Franklin Gothic Book</vt:lpstr>
      <vt:lpstr>Times New Roman</vt:lpstr>
      <vt:lpstr>Crop</vt:lpstr>
      <vt:lpstr>Human and machine translation testing for parity  </vt:lpstr>
      <vt:lpstr>Bell of King Seongdeok  aka  Emile Bell  credit: Wikimedia author: Steve46814</vt:lpstr>
      <vt:lpstr>Bells AUTOMATIC translation will have to ring to be like human translation</vt:lpstr>
      <vt:lpstr>PowerPoint Presentation</vt:lpstr>
      <vt:lpstr>Abstract</vt:lpstr>
      <vt:lpstr>PowerPoint Presentation</vt:lpstr>
      <vt:lpstr>Some High-Profile Claims about Machine Translation</vt:lpstr>
      <vt:lpstr>Definition of Translation Quality</vt:lpstr>
      <vt:lpstr>correspondence is about comparing  source and target </vt:lpstr>
      <vt:lpstr>Fluency is only about the target text</vt:lpstr>
      <vt:lpstr>Specifications should be based on standardized translation parameters</vt:lpstr>
      <vt:lpstr>Stakeholders: requester, provider, and end user</vt:lpstr>
      <vt:lpstr>A Professionally Verified Translation is fluent, corresponds appropriately to the source, and meets all other specifications</vt:lpstr>
      <vt:lpstr>PowerPoint Presentation</vt:lpstr>
      <vt:lpstr>Spectrum from MT to HT (methods of production)</vt:lpstr>
      <vt:lpstr>PowerPoint Presentation</vt:lpstr>
      <vt:lpstr>Big Question about Translation</vt:lpstr>
      <vt:lpstr>Facts</vt:lpstr>
      <vt:lpstr>Question</vt:lpstr>
      <vt:lpstr>How can we clarify the relationship between human and machine translation without endless debate?</vt:lpstr>
      <vt:lpstr>the TTT (Translation Turing Test) Can the requester tell whether a human translator is involved?</vt:lpstr>
      <vt:lpstr>PowerPoint Presentation</vt:lpstr>
      <vt:lpstr>What is MQM?</vt:lpstr>
      <vt:lpstr>Three Bells to Ring Ring first bell by providing a translation that takes specifications into account</vt:lpstr>
      <vt:lpstr>Task 1: Each TSP delivers a translation that TAKES IN ACCOUNT THE given set of F2575-conformant specifications</vt:lpstr>
      <vt:lpstr>Ring second bell by correcting errors based on evaluation or by debating the evaluation</vt:lpstr>
      <vt:lpstr>Task 2:  (AFTER A third party Conducts an analytic translation quality evaluation using MQM) </vt:lpstr>
      <vt:lpstr>Ring the third bell with a quality alternative translation of the same source text but for different specifications.</vt:lpstr>
      <vt:lpstr>Task 3: Given same source text and different specifications, Produce an alternative translation that meets the new specifications</vt:lpstr>
      <vt:lpstr>Please note that the Translation Turing Test of parity does not require us to decide whether machines understand what they are translating.  </vt:lpstr>
      <vt:lpstr>What is your position on two key questions?</vt:lpstr>
      <vt:lpstr>PowerPoint Presentation</vt:lpstr>
      <vt:lpstr>How can humans rise above the claims of parity and ring the bells MT has not?</vt:lpstr>
      <vt:lpstr>Thank you!  Now, enjoy the chaos of the age of AI and check the results of a TTT.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Development Situation of International Language Services in the Age of Globalization and Information</dc:title>
  <dc:creator>Alan Melby</dc:creator>
  <cp:lastModifiedBy>Alan Melby</cp:lastModifiedBy>
  <cp:revision>215</cp:revision>
  <cp:lastPrinted>2019-03-25T10:51:52Z</cp:lastPrinted>
  <dcterms:created xsi:type="dcterms:W3CDTF">2018-10-27T19:38:20Z</dcterms:created>
  <dcterms:modified xsi:type="dcterms:W3CDTF">2025-06-20T13:29:10Z</dcterms:modified>
</cp:coreProperties>
</file>