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handoutMasterIdLst>
    <p:handoutMasterId r:id="rId11"/>
  </p:handoutMasterIdLst>
  <p:sldIdLst>
    <p:sldId id="256" r:id="rId2"/>
    <p:sldId id="257" r:id="rId3"/>
    <p:sldId id="262" r:id="rId4"/>
    <p:sldId id="265" r:id="rId5"/>
    <p:sldId id="258" r:id="rId6"/>
    <p:sldId id="263" r:id="rId7"/>
    <p:sldId id="259" r:id="rId8"/>
    <p:sldId id="264" r:id="rId9"/>
    <p:sldId id="260" r:id="rId10"/>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4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C64E91F-EE59-4215-B8ED-7456102D458B}" type="datetimeFigureOut">
              <a:rPr lang="en-US"/>
              <a:pPr>
                <a:defRPr/>
              </a:pPr>
              <a:t>4/3/2008</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D412DAF-C161-4406-BB02-E408B70AEDE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EAED7D2-4AF9-4BE1-AE01-F8C30E19312C}" type="datetime1">
              <a:rPr lang="en-US"/>
              <a:pPr>
                <a:defRPr/>
              </a:pPr>
              <a:t>4/3/2008</a:t>
            </a:fld>
            <a:endParaRPr lang="en-US" dirty="0"/>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A8F58B1C-06CC-46DE-BEB0-9E061EA30E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342AD615-EFDE-4CF8-80B6-F2F68262538C}" type="datetime1">
              <a:rPr lang="en-US"/>
              <a:pPr>
                <a:defRPr/>
              </a:pPr>
              <a:t>4/3/2008</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C0BDA6C-AB76-4095-ABCB-59D208A922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853521-2B8F-4D37-9EDF-4290944C8C78}" type="datetime1">
              <a:rPr lang="en-US"/>
              <a:pPr>
                <a:defRPr/>
              </a:pPr>
              <a:t>4/3/2008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886037-0809-48B2-91F1-5B7BC25805B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B6D8DFE-EDAA-47A6-8DD7-B1B73D3CFB86}" type="datetime1">
              <a:rPr lang="en-US"/>
              <a:pPr>
                <a:defRPr/>
              </a:pPr>
              <a:t>4/3/2008</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46225A7E-BB0F-48AC-8D9F-547014E6151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7F382C78-A5A5-443B-AB17-509652EDB7E3}" type="datetime1">
              <a:rPr lang="en-US"/>
              <a:pPr>
                <a:defRPr/>
              </a:pPr>
              <a:t>4/3/2008</a:t>
            </a:fld>
            <a:endParaRPr lang="en-US" dirty="0"/>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7E5FCE85-6423-46C6-894E-33CE6E92A28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47555409-AAD2-4B79-AE29-79A8D98EC7EE}" type="datetime1">
              <a:rPr lang="en-US"/>
              <a:pPr>
                <a:defRPr/>
              </a:pPr>
              <a:t>4/3/2008</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D2C39CD-C4F8-4349-B78A-860374053F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44D29AFD-1A3A-4536-8933-9A2D355227CE}" type="datetime1">
              <a:rPr lang="en-US"/>
              <a:pPr>
                <a:defRPr/>
              </a:pPr>
              <a:t>4/3/2008</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E016174D-8F5B-41C0-B6B6-583E9CC629A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BB6A1A63-A02C-4B35-A255-1FABC24590C3}" type="datetime1">
              <a:rPr lang="en-US"/>
              <a:pPr>
                <a:defRPr/>
              </a:pPr>
              <a:t>4/3/2008</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9F597C-4E2C-4AC3-8CAE-69395E5C1B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F3B6ACB-AAE7-4100-921E-7A6813C3BE9F}" type="datetime1">
              <a:rPr lang="en-US"/>
              <a:pPr>
                <a:defRPr/>
              </a:pPr>
              <a:t>4/3/2008</a:t>
            </a:fld>
            <a:endParaRPr lang="en-US" dirty="0"/>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3FB403AC-38E8-4DBC-A3B9-E792B7C18C3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2C55FE8D-F30B-485B-AA5C-993E7F836332}" type="datetime1">
              <a:rPr lang="en-US"/>
              <a:pPr>
                <a:defRPr/>
              </a:pPr>
              <a:t>4/3/2008</a:t>
            </a:fld>
            <a:endParaRPr lang="en-US" dirty="0"/>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E9876CF-0197-475D-8E8A-FC416599BE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0F5CF58D-B486-4D4D-898C-678AD563FF87}" type="datetime1">
              <a:rPr lang="en-US"/>
              <a:pPr>
                <a:defRPr/>
              </a:pPr>
              <a:t>4/3/2008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73187291-5106-4ACF-A298-68FB48BB70C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0497B3EA-B9CC-442E-8B3A-E4630C722FD1}" type="datetime1">
              <a:rPr lang="en-US"/>
              <a:pPr>
                <a:defRPr/>
              </a:pPr>
              <a:t>4/3/2008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dirty="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88E15793-96EA-41C3-AA40-071D97C4347A}"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4" r:id="rId4"/>
    <p:sldLayoutId id="2147483750" r:id="rId5"/>
    <p:sldLayoutId id="2147483745" r:id="rId6"/>
    <p:sldLayoutId id="2147483751" r:id="rId7"/>
    <p:sldLayoutId id="2147483752" r:id="rId8"/>
    <p:sldLayoutId id="2147483753" r:id="rId9"/>
    <p:sldLayoutId id="2147483746" r:id="rId10"/>
    <p:sldLayoutId id="2147483754" r:id="rId11"/>
  </p:sldLayoutIdLst>
  <p:hf sldNum="0"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B01~Soda-Posters.jpg"/>
          <p:cNvPicPr>
            <a:picLocks noChangeAspect="1"/>
          </p:cNvPicPr>
          <p:nvPr/>
        </p:nvPicPr>
        <p:blipFill>
          <a:blip r:embed="rId2"/>
          <a:stretch>
            <a:fillRect/>
          </a:stretch>
        </p:blipFill>
        <p:spPr>
          <a:xfrm>
            <a:off x="5562600" y="228600"/>
            <a:ext cx="3048000" cy="3048000"/>
          </a:xfrm>
          <a:prstGeom prst="rect">
            <a:avLst/>
          </a:prstGeom>
          <a:ln>
            <a:noFill/>
          </a:ln>
          <a:effectLst>
            <a:outerShdw blurRad="190500" algn="tl" rotWithShape="0">
              <a:srgbClr val="000000">
                <a:alpha val="70000"/>
              </a:srgbClr>
            </a:outerShdw>
          </a:effectLst>
        </p:spPr>
      </p:pic>
      <p:sp>
        <p:nvSpPr>
          <p:cNvPr id="4" name="Title 1"/>
          <p:cNvSpPr>
            <a:spLocks noGrp="1"/>
          </p:cNvSpPr>
          <p:nvPr>
            <p:ph type="ctrTitle"/>
          </p:nvPr>
        </p:nvSpPr>
        <p:spPr>
          <a:xfrm>
            <a:off x="228600" y="838200"/>
            <a:ext cx="3810000" cy="1470025"/>
          </a:xfrm>
        </p:spPr>
        <p:txBody>
          <a:bodyPr>
            <a:normAutofit fontScale="90000"/>
          </a:bodyPr>
          <a:lstStyle/>
          <a:p>
            <a:pPr fontAlgn="auto">
              <a:spcAft>
                <a:spcPts val="0"/>
              </a:spcAft>
              <a:defRPr/>
            </a:pPr>
            <a:r>
              <a:rPr lang="en-US" sz="4400" dirty="0" smtClean="0">
                <a:solidFill>
                  <a:schemeClr val="tx1"/>
                </a:solidFill>
              </a:rPr>
              <a:t>Is “Pop” More Popular?</a:t>
            </a:r>
            <a:endParaRPr lang="en-US" sz="4400" dirty="0">
              <a:solidFill>
                <a:schemeClr val="tx1"/>
              </a:solidFill>
            </a:endParaRPr>
          </a:p>
        </p:txBody>
      </p:sp>
      <p:sp>
        <p:nvSpPr>
          <p:cNvPr id="3" name="Subtitle 2"/>
          <p:cNvSpPr>
            <a:spLocks noGrp="1"/>
          </p:cNvSpPr>
          <p:nvPr>
            <p:ph type="subTitle" idx="1"/>
          </p:nvPr>
        </p:nvSpPr>
        <p:spPr>
          <a:xfrm>
            <a:off x="381000" y="3505200"/>
            <a:ext cx="7407275" cy="762000"/>
          </a:xfrm>
        </p:spPr>
        <p:txBody>
          <a:bodyPr>
            <a:normAutofit lnSpcReduction="10000"/>
          </a:bodyPr>
          <a:lstStyle/>
          <a:p>
            <a:pPr algn="ctr" fontAlgn="auto">
              <a:spcAft>
                <a:spcPts val="0"/>
              </a:spcAft>
              <a:buFont typeface="Wingdings 2"/>
              <a:buNone/>
              <a:defRPr/>
            </a:pPr>
            <a:r>
              <a:rPr lang="en-US" dirty="0" smtClean="0">
                <a:latin typeface="+mj-lt"/>
              </a:rPr>
              <a:t>Answering the question of the geographic range of generic names for soft drinks in the United States.</a:t>
            </a:r>
          </a:p>
        </p:txBody>
      </p:sp>
      <p:pic>
        <p:nvPicPr>
          <p:cNvPr id="5" name="Picture 4" descr="cam_signature.jpg"/>
          <p:cNvPicPr>
            <a:picLocks noChangeAspect="1"/>
          </p:cNvPicPr>
          <p:nvPr/>
        </p:nvPicPr>
        <p:blipFill>
          <a:blip r:embed="rId3"/>
          <a:stretch>
            <a:fillRect/>
          </a:stretch>
        </p:blipFill>
        <p:spPr>
          <a:xfrm>
            <a:off x="2971800" y="1905000"/>
            <a:ext cx="2057400" cy="1447800"/>
          </a:xfrm>
          <a:prstGeom prst="rect">
            <a:avLst/>
          </a:prstGeom>
          <a:ln>
            <a:noFill/>
          </a:ln>
          <a:effectLst>
            <a:outerShdw blurRad="190500" algn="tl" rotWithShape="0">
              <a:srgbClr val="000000">
                <a:alpha val="70000"/>
              </a:srgbClr>
            </a:outerShdw>
          </a:effectLst>
        </p:spPr>
      </p:pic>
      <p:pic>
        <p:nvPicPr>
          <p:cNvPr id="6" name="Picture 5" descr="Coca-Cola-Poster-C10054866.jpg"/>
          <p:cNvPicPr>
            <a:picLocks noChangeAspect="1"/>
          </p:cNvPicPr>
          <p:nvPr/>
        </p:nvPicPr>
        <p:blipFill>
          <a:blip r:embed="rId4"/>
          <a:stretch>
            <a:fillRect/>
          </a:stretch>
        </p:blipFill>
        <p:spPr>
          <a:xfrm>
            <a:off x="381000" y="4419600"/>
            <a:ext cx="1833563" cy="2286000"/>
          </a:xfrm>
          <a:prstGeom prst="rect">
            <a:avLst/>
          </a:prstGeom>
          <a:ln>
            <a:noFill/>
          </a:ln>
          <a:effectLst>
            <a:outerShdw blurRad="190500" algn="tl" rotWithShape="0">
              <a:srgbClr val="000000">
                <a:alpha val="70000"/>
              </a:srgbClr>
            </a:outerShdw>
          </a:effectLst>
        </p:spPr>
      </p:pic>
      <p:pic>
        <p:nvPicPr>
          <p:cNvPr id="9" name="Picture 8" descr="jones-soda.jpg"/>
          <p:cNvPicPr>
            <a:picLocks noChangeAspect="1"/>
          </p:cNvPicPr>
          <p:nvPr/>
        </p:nvPicPr>
        <p:blipFill>
          <a:blip r:embed="rId5">
            <a:clrChange>
              <a:clrFrom>
                <a:srgbClr val="FFFFFF"/>
              </a:clrFrom>
              <a:clrTo>
                <a:srgbClr val="FFFFFF">
                  <a:alpha val="0"/>
                </a:srgbClr>
              </a:clrTo>
            </a:clrChange>
          </a:blip>
          <a:stretch>
            <a:fillRect/>
          </a:stretch>
        </p:blipFill>
        <p:spPr>
          <a:xfrm>
            <a:off x="4495800" y="4419600"/>
            <a:ext cx="3908885"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descr="pop bottles.jpg"/>
          <p:cNvPicPr>
            <a:picLocks noChangeAspect="1"/>
          </p:cNvPicPr>
          <p:nvPr/>
        </p:nvPicPr>
        <p:blipFill>
          <a:blip r:embed="rId6"/>
          <a:stretch>
            <a:fillRect/>
          </a:stretch>
        </p:blipFill>
        <p:spPr>
          <a:xfrm>
            <a:off x="3962400" y="304800"/>
            <a:ext cx="895350" cy="1143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sodamap.gif"/>
          <p:cNvPicPr>
            <a:picLocks noGrp="1" noChangeAspect="1"/>
          </p:cNvPicPr>
          <p:nvPr>
            <p:ph idx="1"/>
          </p:nvPr>
        </p:nvPicPr>
        <p:blipFill>
          <a:blip r:embed="rId2"/>
          <a:stretch>
            <a:fillRect/>
          </a:stretch>
        </p:blipFill>
        <p:spPr>
          <a:xfrm>
            <a:off x="152400" y="1219200"/>
            <a:ext cx="8839200" cy="5486400"/>
          </a:xfrm>
          <a:effectLst>
            <a:outerShdw blurRad="190500" algn="tl" rotWithShape="0">
              <a:srgbClr val="000000">
                <a:alpha val="70000"/>
              </a:srgbClr>
            </a:outerShdw>
          </a:effectLst>
        </p:spPr>
      </p:pic>
      <p:sp>
        <p:nvSpPr>
          <p:cNvPr id="5" name="Title 1"/>
          <p:cNvSpPr>
            <a:spLocks noGrp="1"/>
          </p:cNvSpPr>
          <p:nvPr>
            <p:ph type="title"/>
          </p:nvPr>
        </p:nvSpPr>
        <p:spPr/>
        <p:txBody>
          <a:bodyPr/>
          <a:lstStyle/>
          <a:p>
            <a:pPr fontAlgn="auto">
              <a:spcAft>
                <a:spcPts val="0"/>
              </a:spcAft>
              <a:defRPr/>
            </a:pPr>
            <a:r>
              <a:rPr lang="en-US" dirty="0" smtClean="0"/>
              <a:t>Map</a:t>
            </a:r>
            <a:endParaRPr lang="en-US" dirty="0"/>
          </a:p>
        </p:txBody>
      </p:sp>
      <p:pic>
        <p:nvPicPr>
          <p:cNvPr id="6" name="Picture 5" descr="Coke.jpg"/>
          <p:cNvPicPr>
            <a:picLocks noChangeAspect="1"/>
          </p:cNvPicPr>
          <p:nvPr/>
        </p:nvPicPr>
        <p:blipFill>
          <a:blip r:embed="rId3" cstate="print"/>
          <a:stretch>
            <a:fillRect/>
          </a:stretch>
        </p:blipFill>
        <p:spPr>
          <a:xfrm>
            <a:off x="7239000" y="152400"/>
            <a:ext cx="1371600" cy="10715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pPr fontAlgn="auto">
              <a:spcAft>
                <a:spcPts val="0"/>
              </a:spcAft>
              <a:buFont typeface="Wingdings 2"/>
              <a:buChar char=""/>
              <a:defRPr/>
            </a:pPr>
            <a:r>
              <a:rPr lang="en-US" dirty="0" smtClean="0"/>
              <a:t>Goal: To find out if “pop” is the most geographically wide-spread generic name for a soft drink.</a:t>
            </a:r>
          </a:p>
          <a:p>
            <a:pPr fontAlgn="auto">
              <a:spcAft>
                <a:spcPts val="0"/>
              </a:spcAft>
              <a:buFont typeface="Wingdings 2"/>
              <a:buChar char=""/>
              <a:defRPr/>
            </a:pPr>
            <a:r>
              <a:rPr lang="en-US" dirty="0" smtClean="0"/>
              <a:t>Method: Look which term has a physically larger range in each state.  Each state is placed in the “pop” or “other” category.  Finally, add the area in square miles of all states in either category together.  The term with the largest area is the term that is most wide-spread.</a:t>
            </a:r>
            <a:endParaRPr lang="en-US" dirty="0"/>
          </a:p>
        </p:txBody>
      </p:sp>
      <p:pic>
        <p:nvPicPr>
          <p:cNvPr id="15363" name="Picture 3" descr="25SOFT_DRINKS_narrowweb__300x354,0.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010400" y="0"/>
            <a:ext cx="1646238"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sodamap.gif"/>
          <p:cNvPicPr>
            <a:picLocks noGrp="1" noChangeAspect="1"/>
          </p:cNvPicPr>
          <p:nvPr>
            <p:ph idx="4294967295"/>
          </p:nvPr>
        </p:nvPicPr>
        <p:blipFill>
          <a:blip r:embed="rId2"/>
          <a:stretch>
            <a:fillRect/>
          </a:stretch>
        </p:blipFill>
        <p:spPr>
          <a:xfrm>
            <a:off x="152400" y="1219200"/>
            <a:ext cx="8839200" cy="5486400"/>
          </a:xfrm>
          <a:effectLst>
            <a:outerShdw blurRad="190500" algn="tl" rotWithShape="0">
              <a:srgbClr val="000000">
                <a:alpha val="70000"/>
              </a:srgbClr>
            </a:outerShdw>
          </a:effectLst>
        </p:spPr>
      </p:pic>
      <p:sp>
        <p:nvSpPr>
          <p:cNvPr id="5" name="Title 1"/>
          <p:cNvSpPr>
            <a:spLocks noGrp="1"/>
          </p:cNvSpPr>
          <p:nvPr>
            <p:ph type="title" idx="4294967295"/>
          </p:nvPr>
        </p:nvSpPr>
        <p:spPr/>
        <p:txBody>
          <a:bodyPr/>
          <a:lstStyle/>
          <a:p>
            <a:pPr fontAlgn="auto">
              <a:spcAft>
                <a:spcPts val="0"/>
              </a:spcAft>
              <a:defRPr/>
            </a:pPr>
            <a:r>
              <a:rPr lang="en-US" dirty="0" smtClean="0"/>
              <a:t>Map</a:t>
            </a:r>
            <a:endParaRPr lang="en-US" dirty="0"/>
          </a:p>
        </p:txBody>
      </p:sp>
      <p:pic>
        <p:nvPicPr>
          <p:cNvPr id="6" name="Picture 5" descr="Coke.jpg"/>
          <p:cNvPicPr>
            <a:picLocks noChangeAspect="1"/>
          </p:cNvPicPr>
          <p:nvPr/>
        </p:nvPicPr>
        <p:blipFill>
          <a:blip r:embed="rId3" cstate="print"/>
          <a:stretch>
            <a:fillRect/>
          </a:stretch>
        </p:blipFill>
        <p:spPr>
          <a:xfrm>
            <a:off x="7239000" y="152400"/>
            <a:ext cx="1371600" cy="10715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Results</a:t>
            </a:r>
            <a:endParaRPr lang="en-US" dirty="0"/>
          </a:p>
        </p:txBody>
      </p:sp>
      <p:sp>
        <p:nvSpPr>
          <p:cNvPr id="17410" name="Content Placeholder 2"/>
          <p:cNvSpPr>
            <a:spLocks noGrp="1"/>
          </p:cNvSpPr>
          <p:nvPr>
            <p:ph idx="1"/>
          </p:nvPr>
        </p:nvSpPr>
        <p:spPr/>
        <p:txBody>
          <a:bodyPr/>
          <a:lstStyle/>
          <a:p>
            <a:r>
              <a:rPr lang="en-US" smtClean="0"/>
              <a:t>Pop</a:t>
            </a:r>
          </a:p>
          <a:p>
            <a:pPr>
              <a:buFont typeface="Wingdings 2" pitchFamily="18" charset="2"/>
              <a:buNone/>
            </a:pPr>
            <a:r>
              <a:rPr lang="en-US" smtClean="0"/>
              <a:t>		1,936,515.74 square miles</a:t>
            </a:r>
          </a:p>
          <a:p>
            <a:r>
              <a:rPr lang="en-US" smtClean="0"/>
              <a:t>Other</a:t>
            </a:r>
          </a:p>
          <a:p>
            <a:pPr>
              <a:buFont typeface="Wingdings 2" pitchFamily="18" charset="2"/>
              <a:buNone/>
            </a:pPr>
            <a:r>
              <a:rPr lang="en-US" smtClean="0"/>
              <a:t>		1,600,861.30 square miles</a:t>
            </a:r>
          </a:p>
          <a:p>
            <a:pPr>
              <a:buFont typeface="Wingdings 2" pitchFamily="18" charset="2"/>
              <a:buNone/>
            </a:pPr>
            <a:endParaRPr lang="en-US" smtClean="0"/>
          </a:p>
          <a:p>
            <a:r>
              <a:rPr lang="en-US" smtClean="0"/>
              <a:t>Difference of 335,654.44 square miles</a:t>
            </a:r>
          </a:p>
          <a:p>
            <a:pPr>
              <a:buFont typeface="Wingdings 2" pitchFamily="18" charset="2"/>
              <a:buNone/>
            </a:pPr>
            <a:r>
              <a:rPr lang="en-US" smtClean="0"/>
              <a:t>	</a:t>
            </a:r>
          </a:p>
          <a:p>
            <a:pPr>
              <a:buFont typeface="Wingdings 2" pitchFamily="18" charset="2"/>
              <a:buNone/>
            </a:pPr>
            <a:endParaRPr lang="en-US" smtClean="0"/>
          </a:p>
        </p:txBody>
      </p:sp>
      <p:pic>
        <p:nvPicPr>
          <p:cNvPr id="4" name="Picture 3" descr="HRF0239~Coca-Cola-Polar-Bear-Cub.jpg"/>
          <p:cNvPicPr>
            <a:picLocks noChangeAspect="1"/>
          </p:cNvPicPr>
          <p:nvPr/>
        </p:nvPicPr>
        <p:blipFill>
          <a:blip r:embed="rId2"/>
          <a:stretch>
            <a:fillRect/>
          </a:stretch>
        </p:blipFill>
        <p:spPr>
          <a:xfrm>
            <a:off x="6172200" y="304801"/>
            <a:ext cx="2499359" cy="3124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pepsi_3.jpg"/>
          <p:cNvPicPr>
            <a:picLocks noChangeAspect="1"/>
          </p:cNvPicPr>
          <p:nvPr/>
        </p:nvPicPr>
        <p:blipFill>
          <a:blip r:embed="rId3"/>
          <a:stretch>
            <a:fillRect/>
          </a:stretch>
        </p:blipFill>
        <p:spPr>
          <a:xfrm>
            <a:off x="3429000" y="5181600"/>
            <a:ext cx="2235200" cy="149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results</a:t>
            </a:r>
            <a:endParaRPr lang="en-US" dirty="0"/>
          </a:p>
        </p:txBody>
      </p:sp>
      <p:sp>
        <p:nvSpPr>
          <p:cNvPr id="18434" name="Content Placeholder 2"/>
          <p:cNvSpPr>
            <a:spLocks noGrp="1"/>
          </p:cNvSpPr>
          <p:nvPr>
            <p:ph idx="1"/>
          </p:nvPr>
        </p:nvSpPr>
        <p:spPr/>
        <p:txBody>
          <a:bodyPr/>
          <a:lstStyle/>
          <a:p>
            <a:r>
              <a:rPr lang="en-US" smtClean="0"/>
              <a:t>In the contiguous United States, “other” beats “pop” by 229,873.80 square miles.</a:t>
            </a:r>
          </a:p>
          <a:p>
            <a:pPr>
              <a:buFont typeface="Wingdings 2" pitchFamily="18" charset="2"/>
              <a:buNone/>
            </a:pPr>
            <a:endParaRPr lang="en-US" smtClean="0"/>
          </a:p>
          <a:p>
            <a:r>
              <a:rPr lang="en-US" smtClean="0"/>
              <a:t>In the “other” category, Coke is more widely used than “soda” by 31,725.41 square miles.  “Soda” has the smallest range out of all three major terms.</a:t>
            </a:r>
          </a:p>
        </p:txBody>
      </p:sp>
      <p:pic>
        <p:nvPicPr>
          <p:cNvPr id="4" name="Picture 3" descr="0w9zjfxb.jpg"/>
          <p:cNvPicPr>
            <a:picLocks noChangeAspect="1"/>
          </p:cNvPicPr>
          <p:nvPr/>
        </p:nvPicPr>
        <p:blipFill>
          <a:blip r:embed="rId2"/>
          <a:stretch>
            <a:fillRect/>
          </a:stretch>
        </p:blipFill>
        <p:spPr>
          <a:xfrm>
            <a:off x="6934200" y="228600"/>
            <a:ext cx="1606550" cy="1374775"/>
          </a:xfrm>
          <a:prstGeom prst="rect">
            <a:avLst/>
          </a:prstGeom>
          <a:ln>
            <a:noFill/>
          </a:ln>
          <a:effectLst>
            <a:outerShdw blurRad="190500" algn="tl" rotWithShape="0">
              <a:srgbClr val="000000">
                <a:alpha val="70000"/>
              </a:srgbClr>
            </a:outerShdw>
          </a:effectLst>
        </p:spPr>
      </p:pic>
      <p:pic>
        <p:nvPicPr>
          <p:cNvPr id="18436" name="Picture 4" descr="319586531_ac6fb9f28d_b.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505200" y="4876800"/>
            <a:ext cx="22860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Analysis</a:t>
            </a:r>
            <a:endParaRPr lang="en-US" dirty="0"/>
          </a:p>
        </p:txBody>
      </p:sp>
      <p:pic>
        <p:nvPicPr>
          <p:cNvPr id="4" name="Content Placeholder 3" descr="scan0001.jpg"/>
          <p:cNvPicPr>
            <a:picLocks noGrp="1" noChangeAspect="1"/>
          </p:cNvPicPr>
          <p:nvPr>
            <p:ph idx="1"/>
          </p:nvPr>
        </p:nvPicPr>
        <p:blipFill>
          <a:blip r:embed="rId2">
            <a:duotone>
              <a:schemeClr val="accent6">
                <a:shade val="45000"/>
                <a:satMod val="135000"/>
              </a:schemeClr>
              <a:prstClr val="white"/>
            </a:duotone>
          </a:blip>
          <a:stretch>
            <a:fillRect/>
          </a:stretch>
        </p:blipFill>
        <p:spPr>
          <a:xfrm>
            <a:off x="3276600" y="228600"/>
            <a:ext cx="5130916" cy="3048000"/>
          </a:xfrm>
          <a:effectLst>
            <a:outerShdw blurRad="190500" algn="tl" rotWithShape="0">
              <a:srgbClr val="000000">
                <a:alpha val="70000"/>
              </a:srgbClr>
            </a:outerShdw>
          </a:effectLst>
        </p:spPr>
      </p:pic>
      <p:pic>
        <p:nvPicPr>
          <p:cNvPr id="6" name="Content Placeholder 3" descr="popsodamap.gif"/>
          <p:cNvPicPr>
            <a:picLocks noChangeAspect="1"/>
          </p:cNvPicPr>
          <p:nvPr/>
        </p:nvPicPr>
        <p:blipFill>
          <a:blip r:embed="rId3"/>
          <a:stretch>
            <a:fillRect/>
          </a:stretch>
        </p:blipFill>
        <p:spPr>
          <a:xfrm>
            <a:off x="3124200" y="3352800"/>
            <a:ext cx="5565775" cy="3352800"/>
          </a:xfrm>
          <a:prstGeom prst="rect">
            <a:avLst/>
          </a:prstGeom>
          <a:ln>
            <a:noFill/>
          </a:ln>
          <a:effectLst>
            <a:outerShdw blurRad="190500" algn="tl" rotWithShape="0">
              <a:srgbClr val="000000">
                <a:alpha val="70000"/>
              </a:srgbClr>
            </a:outerShdw>
          </a:effectLst>
        </p:spPr>
      </p:pic>
      <p:pic>
        <p:nvPicPr>
          <p:cNvPr id="7" name="Picture 6" descr="Dr%20Pepper%20logo%202.jpg"/>
          <p:cNvPicPr>
            <a:picLocks noChangeAspect="1"/>
          </p:cNvPicPr>
          <p:nvPr/>
        </p:nvPicPr>
        <p:blipFill>
          <a:blip r:embed="rId4" cstate="print"/>
          <a:stretch>
            <a:fillRect/>
          </a:stretch>
        </p:blipFill>
        <p:spPr>
          <a:xfrm>
            <a:off x="762000" y="5638800"/>
            <a:ext cx="1066800" cy="870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Analysis</a:t>
            </a:r>
            <a:endParaRPr lang="en-US" dirty="0"/>
          </a:p>
        </p:txBody>
      </p:sp>
      <p:sp>
        <p:nvSpPr>
          <p:cNvPr id="20482" name="Content Placeholder 2"/>
          <p:cNvSpPr>
            <a:spLocks noGrp="1"/>
          </p:cNvSpPr>
          <p:nvPr>
            <p:ph idx="1"/>
          </p:nvPr>
        </p:nvSpPr>
        <p:spPr>
          <a:xfrm>
            <a:off x="228600" y="1981200"/>
            <a:ext cx="8686800" cy="4525963"/>
          </a:xfrm>
        </p:spPr>
        <p:txBody>
          <a:bodyPr/>
          <a:lstStyle/>
          <a:p>
            <a:pPr>
              <a:buFont typeface="Wingdings 2" pitchFamily="18" charset="2"/>
              <a:buNone/>
            </a:pPr>
            <a:r>
              <a:rPr lang="en-US" sz="2000" smtClean="0"/>
              <a:t>From the Oxford English Dictionary:</a:t>
            </a:r>
          </a:p>
          <a:p>
            <a:pPr>
              <a:buFont typeface="Wingdings 2" pitchFamily="18" charset="2"/>
              <a:buNone/>
            </a:pPr>
            <a:endParaRPr lang="en-US" sz="2000" smtClean="0"/>
          </a:p>
          <a:p>
            <a:r>
              <a:rPr lang="en-US" sz="2000" smtClean="0"/>
              <a:t>pop </a:t>
            </a:r>
            <a:r>
              <a:rPr lang="en-US" sz="2000" i="1" smtClean="0"/>
              <a:t>n</a:t>
            </a:r>
            <a:r>
              <a:rPr lang="en-US" sz="2000" smtClean="0"/>
              <a:t>.</a:t>
            </a:r>
            <a:r>
              <a:rPr lang="en-US" sz="2000" baseline="30000" smtClean="0"/>
              <a:t>1 </a:t>
            </a:r>
            <a:r>
              <a:rPr lang="en-US" sz="2000" smtClean="0"/>
              <a:t>   </a:t>
            </a:r>
            <a:r>
              <a:rPr lang="en-US" sz="2000" b="1" smtClean="0"/>
              <a:t>6.</a:t>
            </a:r>
            <a:r>
              <a:rPr lang="en-US" sz="2000" smtClean="0"/>
              <a:t> </a:t>
            </a:r>
            <a:r>
              <a:rPr lang="en-US" sz="2000" i="1" smtClean="0">
                <a:solidFill>
                  <a:srgbClr val="FF0000"/>
                </a:solidFill>
              </a:rPr>
              <a:t>colloq.</a:t>
            </a:r>
            <a:r>
              <a:rPr lang="en-US" sz="2000" smtClean="0"/>
              <a:t> An effervescent or carbonated drink (originally ginger beer or champagne, now usually a non-alcoholic fizzy drink). </a:t>
            </a:r>
            <a:endParaRPr lang="en-US" sz="2000" baseline="30000" smtClean="0"/>
          </a:p>
          <a:p>
            <a:endParaRPr lang="en-US" sz="2000" smtClean="0"/>
          </a:p>
          <a:p>
            <a:r>
              <a:rPr lang="en-US" sz="2000" smtClean="0"/>
              <a:t>soda </a:t>
            </a:r>
            <a:r>
              <a:rPr lang="en-US" sz="2000" baseline="30000" smtClean="0"/>
              <a:t>1</a:t>
            </a:r>
            <a:r>
              <a:rPr lang="en-US" sz="2000" smtClean="0"/>
              <a:t> </a:t>
            </a:r>
            <a:r>
              <a:rPr lang="en-US" sz="2000" b="1" smtClean="0"/>
              <a:t>9.</a:t>
            </a:r>
            <a:r>
              <a:rPr lang="en-US" sz="2000" smtClean="0"/>
              <a:t> Used for, that dispenses, or containing, soda-water, as </a:t>
            </a:r>
            <a:r>
              <a:rPr lang="en-US" sz="2000" b="1" i="1" smtClean="0"/>
              <a:t>soda bottle</a:t>
            </a:r>
            <a:r>
              <a:rPr lang="en-US" sz="2000" smtClean="0"/>
              <a:t>, </a:t>
            </a:r>
            <a:r>
              <a:rPr lang="en-US" sz="2000" b="1" i="1" smtClean="0"/>
              <a:t>-clerk</a:t>
            </a:r>
            <a:r>
              <a:rPr lang="en-US" sz="2000" smtClean="0"/>
              <a:t> (hence </a:t>
            </a:r>
            <a:r>
              <a:rPr lang="en-US" sz="2000" b="1" i="1" smtClean="0"/>
              <a:t>-clerking</a:t>
            </a:r>
            <a:r>
              <a:rPr lang="en-US" sz="2000" smtClean="0"/>
              <a:t> vbl. n.)…</a:t>
            </a:r>
            <a:r>
              <a:rPr lang="en-US" sz="2000" b="1" smtClean="0"/>
              <a:t>soda-pop</a:t>
            </a:r>
            <a:r>
              <a:rPr lang="en-US" sz="2000" smtClean="0"/>
              <a:t>, flavored soda-water.</a:t>
            </a:r>
            <a:endParaRPr lang="en-US" sz="2000" baseline="30000" smtClean="0"/>
          </a:p>
          <a:p>
            <a:endParaRPr lang="en-US" sz="2000" smtClean="0"/>
          </a:p>
          <a:p>
            <a:r>
              <a:rPr lang="en-US" sz="2000" smtClean="0"/>
              <a:t>Coke </a:t>
            </a:r>
            <a:r>
              <a:rPr lang="en-US" sz="2000" i="1" smtClean="0"/>
              <a:t>n</a:t>
            </a:r>
            <a:r>
              <a:rPr lang="en-US" sz="2000" smtClean="0"/>
              <a:t>.</a:t>
            </a:r>
            <a:r>
              <a:rPr lang="en-US" sz="2000" baseline="30000" smtClean="0"/>
              <a:t>3</a:t>
            </a:r>
            <a:r>
              <a:rPr lang="en-US" sz="2000" smtClean="0"/>
              <a:t> A registered trade-mark of the Coca-Cola Company; also used </a:t>
            </a:r>
            <a:r>
              <a:rPr lang="en-US" sz="2000" i="1" smtClean="0">
                <a:solidFill>
                  <a:srgbClr val="FF0000"/>
                </a:solidFill>
              </a:rPr>
              <a:t>colloq.</a:t>
            </a:r>
            <a:r>
              <a:rPr lang="en-US" sz="2000" smtClean="0"/>
              <a:t> with small initial.</a:t>
            </a:r>
          </a:p>
        </p:txBody>
      </p:sp>
      <p:pic>
        <p:nvPicPr>
          <p:cNvPr id="4" name="Picture 3" descr="319586531_ac6fb9f28d_b.jpg"/>
          <p:cNvPicPr>
            <a:picLocks noChangeAspect="1"/>
          </p:cNvPicPr>
          <p:nvPr/>
        </p:nvPicPr>
        <p:blipFill>
          <a:blip r:embed="rId2"/>
          <a:stretch>
            <a:fillRect/>
          </a:stretch>
        </p:blipFill>
        <p:spPr>
          <a:xfrm>
            <a:off x="6324600" y="152400"/>
            <a:ext cx="1917700" cy="2514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Future Work</a:t>
            </a:r>
            <a:endParaRPr lang="en-US" dirty="0"/>
          </a:p>
        </p:txBody>
      </p:sp>
      <p:sp>
        <p:nvSpPr>
          <p:cNvPr id="22530" name="Content Placeholder 2"/>
          <p:cNvSpPr>
            <a:spLocks noGrp="1"/>
          </p:cNvSpPr>
          <p:nvPr>
            <p:ph idx="1"/>
          </p:nvPr>
        </p:nvSpPr>
        <p:spPr/>
        <p:txBody>
          <a:bodyPr/>
          <a:lstStyle/>
          <a:p>
            <a:pPr>
              <a:spcBef>
                <a:spcPct val="0"/>
              </a:spcBef>
            </a:pPr>
            <a:r>
              <a:rPr lang="en-US" smtClean="0"/>
              <a:t>Narrowed-down version</a:t>
            </a:r>
          </a:p>
          <a:p>
            <a:pPr>
              <a:spcBef>
                <a:spcPct val="0"/>
              </a:spcBef>
              <a:buFont typeface="Wingdings 2" pitchFamily="18" charset="2"/>
              <a:buNone/>
            </a:pPr>
            <a:endParaRPr lang="en-US" smtClean="0"/>
          </a:p>
          <a:p>
            <a:r>
              <a:rPr lang="en-US" smtClean="0"/>
              <a:t>Population-based study</a:t>
            </a:r>
          </a:p>
          <a:p>
            <a:pPr>
              <a:buFont typeface="Wingdings 2" pitchFamily="18" charset="2"/>
              <a:buNone/>
            </a:pPr>
            <a:endParaRPr lang="en-US" smtClean="0"/>
          </a:p>
          <a:p>
            <a:r>
              <a:rPr lang="en-US" smtClean="0"/>
              <a:t>County-based study</a:t>
            </a:r>
          </a:p>
          <a:p>
            <a:pPr>
              <a:buFont typeface="Wingdings 2" pitchFamily="18" charset="2"/>
              <a:buNone/>
            </a:pPr>
            <a:endParaRPr lang="en-US" smtClean="0"/>
          </a:p>
          <a:p>
            <a:r>
              <a:rPr lang="en-US" smtClean="0"/>
              <a:t>Study on the effect of moving on one’s dialect</a:t>
            </a:r>
          </a:p>
          <a:p>
            <a:endParaRPr lang="en-US" smtClean="0"/>
          </a:p>
        </p:txBody>
      </p:sp>
      <p:pic>
        <p:nvPicPr>
          <p:cNvPr id="22531" name="Picture 3" descr="barqs_dt1_sm.jpg"/>
          <p:cNvPicPr>
            <a:picLocks noChangeAspect="1"/>
          </p:cNvPicPr>
          <p:nvPr/>
        </p:nvPicPr>
        <p:blipFill>
          <a:blip r:embed="rId2"/>
          <a:srcRect/>
          <a:stretch>
            <a:fillRect/>
          </a:stretch>
        </p:blipFill>
        <p:spPr bwMode="auto">
          <a:xfrm>
            <a:off x="5410200" y="2057400"/>
            <a:ext cx="314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1646</TotalTime>
  <Words>210</Words>
  <Application>Microsoft Office PowerPoint</Application>
  <PresentationFormat>On-screen Show (4:3)</PresentationFormat>
  <Paragraphs>27</Paragraphs>
  <Slides>9</Slides>
  <Notes>0</Notes>
  <HiddenSlides>0</HiddenSlides>
  <MMClips>0</MMClips>
  <ScaleCrop>false</ScaleCrop>
  <HeadingPairs>
    <vt:vector size="6" baseType="variant">
      <vt:variant>
        <vt:lpstr>Fonts Used</vt:lpstr>
      </vt:variant>
      <vt:variant>
        <vt:i4>5</vt:i4>
      </vt:variant>
      <vt:variant>
        <vt:lpstr>Design Template</vt:lpstr>
      </vt:variant>
      <vt:variant>
        <vt:i4>9</vt:i4>
      </vt:variant>
      <vt:variant>
        <vt:lpstr>Slide Titles</vt:lpstr>
      </vt:variant>
      <vt:variant>
        <vt:i4>9</vt:i4>
      </vt:variant>
    </vt:vector>
  </HeadingPairs>
  <TitlesOfParts>
    <vt:vector size="23" baseType="lpstr">
      <vt:lpstr>Franklin Gothic Book</vt:lpstr>
      <vt:lpstr>Arial</vt:lpstr>
      <vt:lpstr>Franklin Gothic Medium</vt:lpstr>
      <vt:lpstr>Wingdings 2</vt:lpstr>
      <vt:lpstr>Calibri</vt:lpstr>
      <vt:lpstr>Trek</vt:lpstr>
      <vt:lpstr>Trek</vt:lpstr>
      <vt:lpstr>Trek</vt:lpstr>
      <vt:lpstr>Trek</vt:lpstr>
      <vt:lpstr>Trek</vt:lpstr>
      <vt:lpstr>Trek</vt:lpstr>
      <vt:lpstr>Trek</vt:lpstr>
      <vt:lpstr>Trek</vt:lpstr>
      <vt:lpstr>Trek</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“Pop” More Popular?</dc:title>
  <dc:creator>Hair</dc:creator>
  <cp:lastModifiedBy> </cp:lastModifiedBy>
  <cp:revision>165</cp:revision>
  <dcterms:created xsi:type="dcterms:W3CDTF">2008-04-01T20:32:39Z</dcterms:created>
  <dcterms:modified xsi:type="dcterms:W3CDTF">2008-04-03T15:18:13Z</dcterms:modified>
</cp:coreProperties>
</file>