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1" r:id="rId6"/>
    <p:sldId id="262" r:id="rId7"/>
    <p:sldId id="260" r:id="rId8"/>
    <p:sldId id="264" r:id="rId9"/>
    <p:sldId id="263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54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ADF25F7-89DD-41C7-9EA8-E27717DDD055}" type="datetimeFigureOut">
              <a:rPr lang="en-US" smtClean="0"/>
              <a:pPr/>
              <a:t>4/9/2008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E3AC99B-06C1-4B69-A86F-6E1E5A59251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3AC99B-06C1-4B69-A86F-6E1E5A592512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3AC99B-06C1-4B69-A86F-6E1E5A592512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3AC99B-06C1-4B69-A86F-6E1E5A592512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3AC99B-06C1-4B69-A86F-6E1E5A592512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3AC99B-06C1-4B69-A86F-6E1E5A592512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3AC99B-06C1-4B69-A86F-6E1E5A592512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3AC99B-06C1-4B69-A86F-6E1E5A592512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3AC99B-06C1-4B69-A86F-6E1E5A592512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3AC99B-06C1-4B69-A86F-6E1E5A592512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3AC99B-06C1-4B69-A86F-6E1E5A592512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Rounded Rectangle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0" name="Subtitle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2BF4561-D936-4932-9A77-C025D75DBB72}" type="datetimeFigureOut">
              <a:rPr lang="en-US" smtClean="0"/>
              <a:pPr/>
              <a:t>4/9/2008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DCC9542-3659-43BF-8B29-70D660A3507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2BF4561-D936-4932-9A77-C025D75DBB72}" type="datetimeFigureOut">
              <a:rPr lang="en-US" smtClean="0"/>
              <a:pPr/>
              <a:t>4/9/2008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DCC9542-3659-43BF-8B29-70D660A3507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2BF4561-D936-4932-9A77-C025D75DBB72}" type="datetimeFigureOut">
              <a:rPr lang="en-US" smtClean="0"/>
              <a:pPr/>
              <a:t>4/9/2008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DCC9542-3659-43BF-8B29-70D660A3507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2BF4561-D936-4932-9A77-C025D75DBB72}" type="datetimeFigureOut">
              <a:rPr lang="en-US" smtClean="0"/>
              <a:pPr/>
              <a:t>4/9/2008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DCC9542-3659-43BF-8B29-70D660A3507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ounded Rectangle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2BF4561-D936-4932-9A77-C025D75DBB72}" type="datetimeFigureOut">
              <a:rPr lang="en-US" smtClean="0"/>
              <a:pPr/>
              <a:t>4/9/2008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DCC9542-3659-43BF-8B29-70D660A3507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2BF4561-D936-4932-9A77-C025D75DBB72}" type="datetimeFigureOut">
              <a:rPr lang="en-US" smtClean="0"/>
              <a:pPr/>
              <a:t>4/9/2008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DCC9542-3659-43BF-8B29-70D660A3507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2BF4561-D936-4932-9A77-C025D75DBB72}" type="datetimeFigureOut">
              <a:rPr lang="en-US" smtClean="0"/>
              <a:pPr/>
              <a:t>4/9/2008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DCC9542-3659-43BF-8B29-70D660A3507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2BF4561-D936-4932-9A77-C025D75DBB72}" type="datetimeFigureOut">
              <a:rPr lang="en-US" smtClean="0"/>
              <a:pPr/>
              <a:t>4/9/2008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DCC9542-3659-43BF-8B29-70D660A3507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2BF4561-D936-4932-9A77-C025D75DBB72}" type="datetimeFigureOut">
              <a:rPr lang="en-US" smtClean="0"/>
              <a:pPr/>
              <a:t>4/9/2008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DCC9542-3659-43BF-8B29-70D660A3507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2BF4561-D936-4932-9A77-C025D75DBB72}" type="datetimeFigureOut">
              <a:rPr lang="en-US" smtClean="0"/>
              <a:pPr/>
              <a:t>4/9/2008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DCC9542-3659-43BF-8B29-70D660A3507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ound Single Corner Rectangle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2BF4561-D936-4932-9A77-C025D75DBB72}" type="datetimeFigureOut">
              <a:rPr lang="en-US" smtClean="0"/>
              <a:pPr/>
              <a:t>4/9/2008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DCC9542-3659-43BF-8B29-70D660A3507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ounded Rectangle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Title Placeholder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C2BF4561-D936-4932-9A77-C025D75DBB72}" type="datetimeFigureOut">
              <a:rPr lang="en-US" smtClean="0"/>
              <a:pPr/>
              <a:t>4/9/2008</a:t>
            </a:fld>
            <a:endParaRPr lang="en-US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5DCC9542-3659-43BF-8B29-70D660A3507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9.png"/><Relationship Id="rId5" Type="http://schemas.openxmlformats.org/officeDocument/2006/relationships/image" Target="../media/image18.png"/><Relationship Id="rId4" Type="http://schemas.openxmlformats.org/officeDocument/2006/relationships/image" Target="../media/image17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5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B050"/>
                </a:solidFill>
              </a:rPr>
              <a:t>The Influence of Spanish on Basque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812024" cy="2715768"/>
          </a:xfrm>
        </p:spPr>
        <p:txBody>
          <a:bodyPr/>
          <a:lstStyle/>
          <a:p>
            <a:pPr algn="l"/>
            <a:endParaRPr lang="en-US" dirty="0"/>
          </a:p>
        </p:txBody>
      </p:sp>
      <p:pic>
        <p:nvPicPr>
          <p:cNvPr id="4" name="Picture 3" descr="BasqueFlag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38400" y="3810000"/>
            <a:ext cx="4267200" cy="238963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422648"/>
          </a:xfrm>
          <a:blipFill>
            <a:blip r:embed="rId3"/>
            <a:tile tx="0" ty="0" sx="100000" sy="100000" flip="none" algn="tl"/>
          </a:blipFill>
        </p:spPr>
        <p:txBody>
          <a:bodyPr/>
          <a:lstStyle/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The number of Spanish words in Basque seems to be increasing</a:t>
            </a:r>
            <a:endParaRPr lang="en-US" dirty="0"/>
          </a:p>
        </p:txBody>
      </p:sp>
      <p:sp>
        <p:nvSpPr>
          <p:cNvPr id="4" name="Freeform 3"/>
          <p:cNvSpPr/>
          <p:nvPr/>
        </p:nvSpPr>
        <p:spPr>
          <a:xfrm>
            <a:off x="2286000" y="685800"/>
            <a:ext cx="6258445" cy="923330"/>
          </a:xfrm>
          <a:custGeom>
            <a:avLst/>
            <a:gdLst>
              <a:gd name="connsiteX0" fmla="*/ 0 w 4411785"/>
              <a:gd name="connsiteY0" fmla="*/ 0 h 923330"/>
              <a:gd name="connsiteX1" fmla="*/ 4411785 w 4411785"/>
              <a:gd name="connsiteY1" fmla="*/ 0 h 923330"/>
              <a:gd name="connsiteX2" fmla="*/ 4411785 w 4411785"/>
              <a:gd name="connsiteY2" fmla="*/ 923330 h 923330"/>
              <a:gd name="connsiteX3" fmla="*/ 0 w 4411785"/>
              <a:gd name="connsiteY3" fmla="*/ 923330 h 923330"/>
              <a:gd name="connsiteX4" fmla="*/ 0 w 4411785"/>
              <a:gd name="connsiteY4" fmla="*/ 0 h 9233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411785" h="923330">
                <a:moveTo>
                  <a:pt x="0" y="0"/>
                </a:moveTo>
                <a:lnTo>
                  <a:pt x="4411785" y="0"/>
                </a:lnTo>
                <a:lnTo>
                  <a:pt x="4411785" y="923330"/>
                </a:lnTo>
                <a:lnTo>
                  <a:pt x="0" y="923330"/>
                </a:lnTo>
                <a:lnTo>
                  <a:pt x="0" y="0"/>
                </a:lnTo>
                <a:close/>
              </a:path>
            </a:pathLst>
          </a:cu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B05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			Conclusion</a:t>
            </a:r>
            <a:endParaRPr lang="en-US" sz="54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00B05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pic>
        <p:nvPicPr>
          <p:cNvPr id="4098" name="Picture 2" descr="C:\Users\Jules\AppData\Local\Temp\language_books.gif.pn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505200" y="4343400"/>
            <a:ext cx="2095500" cy="1190625"/>
          </a:xfrm>
          <a:prstGeom prst="rect">
            <a:avLst/>
          </a:prstGeom>
          <a:noFill/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066800" y="3733800"/>
            <a:ext cx="1976437" cy="11056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5943600" y="3657600"/>
            <a:ext cx="1976437" cy="1169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5300" dirty="0" smtClean="0">
                <a:solidFill>
                  <a:srgbClr val="00B050"/>
                </a:solidFill>
              </a:rPr>
              <a:t>  Spanish        Basque 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6019800" y="3733800"/>
            <a:ext cx="1143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Basque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1524000" y="2286000"/>
            <a:ext cx="2895600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200" dirty="0" smtClean="0"/>
              <a:t>Indo-European</a:t>
            </a:r>
          </a:p>
          <a:p>
            <a:pPr>
              <a:lnSpc>
                <a:spcPct val="150000"/>
              </a:lnSpc>
            </a:pPr>
            <a:r>
              <a:rPr lang="en-US" sz="1200" dirty="0" smtClean="0"/>
              <a:t>Italic</a:t>
            </a:r>
          </a:p>
          <a:p>
            <a:pPr>
              <a:lnSpc>
                <a:spcPct val="150000"/>
              </a:lnSpc>
            </a:pPr>
            <a:r>
              <a:rPr lang="en-US" sz="1200" dirty="0" smtClean="0"/>
              <a:t>Romance</a:t>
            </a:r>
          </a:p>
          <a:p>
            <a:pPr>
              <a:lnSpc>
                <a:spcPct val="150000"/>
              </a:lnSpc>
            </a:pPr>
            <a:r>
              <a:rPr lang="en-US" sz="1200" dirty="0" err="1" smtClean="0"/>
              <a:t>Italo</a:t>
            </a:r>
            <a:r>
              <a:rPr lang="en-US" sz="1200" dirty="0" smtClean="0"/>
              <a:t>-Western</a:t>
            </a:r>
          </a:p>
          <a:p>
            <a:pPr>
              <a:lnSpc>
                <a:spcPct val="150000"/>
              </a:lnSpc>
            </a:pPr>
            <a:r>
              <a:rPr lang="en-US" sz="1200" dirty="0" smtClean="0"/>
              <a:t>Gallo-Iberian</a:t>
            </a:r>
          </a:p>
          <a:p>
            <a:pPr>
              <a:lnSpc>
                <a:spcPct val="150000"/>
              </a:lnSpc>
            </a:pPr>
            <a:r>
              <a:rPr lang="en-US" sz="1200" dirty="0" err="1" smtClean="0"/>
              <a:t>Ibero</a:t>
            </a:r>
            <a:r>
              <a:rPr lang="en-US" sz="1200" dirty="0" smtClean="0"/>
              <a:t>-Romance</a:t>
            </a:r>
          </a:p>
          <a:p>
            <a:pPr>
              <a:lnSpc>
                <a:spcPct val="150000"/>
              </a:lnSpc>
            </a:pPr>
            <a:r>
              <a:rPr lang="en-US" sz="1200" dirty="0" smtClean="0"/>
              <a:t>West Iberian</a:t>
            </a:r>
          </a:p>
          <a:p>
            <a:pPr>
              <a:lnSpc>
                <a:spcPct val="150000"/>
              </a:lnSpc>
            </a:pPr>
            <a:r>
              <a:rPr lang="en-US" sz="1200" dirty="0" smtClean="0"/>
              <a:t>Spanish</a:t>
            </a:r>
          </a:p>
          <a:p>
            <a:pPr>
              <a:lnSpc>
                <a:spcPct val="150000"/>
              </a:lnSpc>
            </a:pPr>
            <a:r>
              <a:rPr lang="en-US" sz="1200" dirty="0" smtClean="0"/>
              <a:t>Castilian</a:t>
            </a:r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124200" y="838200"/>
            <a:ext cx="3086100" cy="2705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905000"/>
            <a:ext cx="7848600" cy="2895600"/>
          </a:xfrm>
          <a:noFill/>
        </p:spPr>
        <p:txBody>
          <a:bodyPr/>
          <a:lstStyle/>
          <a:p>
            <a:pPr>
              <a:buNone/>
            </a:pPr>
            <a:r>
              <a:rPr lang="en-US" b="1" dirty="0" smtClean="0">
                <a:solidFill>
                  <a:srgbClr val="00B050"/>
                </a:solidFill>
              </a:rPr>
              <a:t>Influences on Basque over the years:</a:t>
            </a:r>
          </a:p>
          <a:p>
            <a:pPr>
              <a:buClrTx/>
              <a:buFont typeface="Arial" pitchFamily="34" charset="0"/>
              <a:buChar char="•"/>
            </a:pPr>
            <a:r>
              <a:rPr lang="en-US" dirty="0" smtClean="0"/>
              <a:t>Celtic</a:t>
            </a:r>
          </a:p>
          <a:p>
            <a:pPr>
              <a:buClrTx/>
              <a:buFont typeface="Arial" pitchFamily="34" charset="0"/>
              <a:buChar char="•"/>
            </a:pPr>
            <a:r>
              <a:rPr lang="en-US" dirty="0" smtClean="0"/>
              <a:t>Latin</a:t>
            </a:r>
          </a:p>
          <a:p>
            <a:pPr>
              <a:buClrTx/>
              <a:buFont typeface="Arial" pitchFamily="34" charset="0"/>
              <a:buChar char="•"/>
            </a:pPr>
            <a:r>
              <a:rPr lang="en-US" dirty="0" smtClean="0"/>
              <a:t>Spanish</a:t>
            </a:r>
          </a:p>
          <a:p>
            <a:pPr>
              <a:buClrTx/>
              <a:buFont typeface="Arial" pitchFamily="34" charset="0"/>
              <a:buChar char="•"/>
            </a:pPr>
            <a:r>
              <a:rPr lang="en-US" dirty="0" smtClean="0"/>
              <a:t>French</a:t>
            </a:r>
          </a:p>
          <a:p>
            <a:pPr>
              <a:buClrTx/>
              <a:buFont typeface="Arial" pitchFamily="34" charset="0"/>
              <a:buChar char="•"/>
            </a:pPr>
            <a:r>
              <a:rPr lang="en-US" dirty="0" smtClean="0"/>
              <a:t>English</a:t>
            </a:r>
            <a:endParaRPr lang="en-US" dirty="0"/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667000" y="2438400"/>
            <a:ext cx="1119187" cy="1112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581401" y="2971800"/>
            <a:ext cx="1143000" cy="11506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419601" y="3733800"/>
            <a:ext cx="1150672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5410200" y="4191000"/>
            <a:ext cx="828675" cy="1238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6172200" y="4953000"/>
            <a:ext cx="1190625" cy="952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noFill/>
        </p:spPr>
        <p:txBody>
          <a:bodyPr>
            <a:normAutofit/>
          </a:bodyPr>
          <a:lstStyle/>
          <a:p>
            <a:pPr>
              <a:buClrTx/>
            </a:pPr>
            <a:r>
              <a:rPr lang="en-US" dirty="0" smtClean="0"/>
              <a:t>Spanish Words in Basque</a:t>
            </a:r>
          </a:p>
          <a:p>
            <a:endParaRPr lang="en-US" dirty="0" smtClean="0"/>
          </a:p>
          <a:p>
            <a:pPr lvl="5">
              <a:lnSpc>
                <a:spcPct val="200000"/>
              </a:lnSpc>
              <a:buClrTx/>
              <a:buFont typeface="Arial" pitchFamily="34" charset="0"/>
              <a:buChar char="•"/>
            </a:pPr>
            <a:r>
              <a:rPr lang="en-US" sz="2400" dirty="0" err="1" smtClean="0"/>
              <a:t>k</a:t>
            </a:r>
            <a:r>
              <a:rPr lang="en-US" sz="2400" dirty="0" err="1" smtClean="0"/>
              <a:t>otxe</a:t>
            </a:r>
            <a:r>
              <a:rPr lang="en-US" sz="2400" dirty="0" smtClean="0"/>
              <a:t>		</a:t>
            </a:r>
            <a:r>
              <a:rPr lang="en-US" sz="2400" dirty="0" smtClean="0"/>
              <a:t>  </a:t>
            </a:r>
            <a:r>
              <a:rPr lang="en-US" sz="2400" dirty="0" err="1" smtClean="0"/>
              <a:t>coche</a:t>
            </a:r>
            <a:endParaRPr lang="en-US" sz="2400" dirty="0" smtClean="0"/>
          </a:p>
          <a:p>
            <a:pPr lvl="5">
              <a:lnSpc>
                <a:spcPct val="200000"/>
              </a:lnSpc>
              <a:buClrTx/>
              <a:buFont typeface="Arial" pitchFamily="34" charset="0"/>
              <a:buChar char="•"/>
            </a:pPr>
            <a:r>
              <a:rPr lang="en-US" sz="2400" dirty="0" err="1" smtClean="0"/>
              <a:t>d</a:t>
            </a:r>
            <a:r>
              <a:rPr lang="en-US" sz="2400" dirty="0" err="1" smtClean="0"/>
              <a:t>efendatu</a:t>
            </a:r>
            <a:r>
              <a:rPr lang="en-US" sz="2400" dirty="0" smtClean="0"/>
              <a:t>	  defender</a:t>
            </a:r>
          </a:p>
          <a:p>
            <a:pPr lvl="5">
              <a:lnSpc>
                <a:spcPct val="200000"/>
              </a:lnSpc>
              <a:buClrTx/>
              <a:buFont typeface="Arial" pitchFamily="34" charset="0"/>
              <a:buChar char="•"/>
            </a:pPr>
            <a:r>
              <a:rPr lang="en-US" sz="2400" dirty="0" err="1" smtClean="0"/>
              <a:t>d</a:t>
            </a:r>
            <a:r>
              <a:rPr lang="en-US" sz="2400" dirty="0" err="1" smtClean="0"/>
              <a:t>inosaurio</a:t>
            </a:r>
            <a:r>
              <a:rPr lang="en-US" sz="2400" dirty="0" smtClean="0"/>
              <a:t>	  </a:t>
            </a:r>
            <a:r>
              <a:rPr lang="en-US" sz="2400" dirty="0" err="1" smtClean="0"/>
              <a:t>dinosaurio</a:t>
            </a:r>
            <a:endParaRPr lang="en-US" sz="2400" dirty="0" smtClean="0"/>
          </a:p>
          <a:p>
            <a:pPr lvl="5">
              <a:lnSpc>
                <a:spcPct val="200000"/>
              </a:lnSpc>
              <a:buClrTx/>
              <a:buFont typeface="Arial" pitchFamily="34" charset="0"/>
              <a:buChar char="•"/>
            </a:pPr>
            <a:r>
              <a:rPr lang="en-US" sz="2400" dirty="0" err="1" smtClean="0"/>
              <a:t>dorpe</a:t>
            </a:r>
            <a:r>
              <a:rPr lang="en-US" sz="2400" dirty="0" smtClean="0"/>
              <a:t>		  </a:t>
            </a:r>
            <a:r>
              <a:rPr lang="en-US" sz="2400" dirty="0" err="1" smtClean="0"/>
              <a:t>torpe</a:t>
            </a:r>
            <a:endParaRPr lang="en-US" sz="2400" dirty="0" smtClean="0"/>
          </a:p>
          <a:p>
            <a:pPr>
              <a:buClrTx/>
              <a:buFont typeface="Arial" pitchFamily="34" charset="0"/>
              <a:buChar char="•"/>
            </a:pPr>
            <a:endParaRPr lang="en-US" dirty="0" smtClean="0"/>
          </a:p>
          <a:p>
            <a:endParaRPr lang="en-US" dirty="0"/>
          </a:p>
        </p:txBody>
      </p:sp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629400" y="1524000"/>
            <a:ext cx="1543050" cy="12903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124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019800" y="4267200"/>
            <a:ext cx="1243013" cy="1243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126" name="Picture 6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33400" y="2971800"/>
            <a:ext cx="12954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0"/>
            <a:ext cx="8183880" cy="3581400"/>
          </a:xfrm>
        </p:spPr>
        <p:txBody>
          <a:bodyPr>
            <a:noAutofit/>
          </a:bodyPr>
          <a:lstStyle/>
          <a:p>
            <a:pPr algn="r">
              <a:buClrTx/>
              <a:buNone/>
            </a:pPr>
            <a:endParaRPr lang="en-US" sz="1800" dirty="0" smtClean="0">
              <a:solidFill>
                <a:srgbClr val="00B050"/>
              </a:solidFill>
            </a:endParaRPr>
          </a:p>
          <a:p>
            <a:pPr algn="r">
              <a:buClrTx/>
              <a:buNone/>
            </a:pPr>
            <a:endParaRPr lang="en-US" sz="1800" dirty="0" smtClean="0">
              <a:solidFill>
                <a:srgbClr val="00B050"/>
              </a:solidFill>
            </a:endParaRPr>
          </a:p>
          <a:p>
            <a:pPr algn="r">
              <a:buClrTx/>
              <a:buNone/>
            </a:pPr>
            <a:r>
              <a:rPr lang="en-US" sz="2400" b="1" dirty="0" smtClean="0">
                <a:solidFill>
                  <a:srgbClr val="00B050"/>
                </a:solidFill>
              </a:rPr>
              <a:t>Basque Nationalism</a:t>
            </a:r>
          </a:p>
          <a:p>
            <a:pPr algn="r">
              <a:buClrTx/>
              <a:buNone/>
            </a:pPr>
            <a:r>
              <a:rPr lang="en-US" sz="1800" dirty="0" smtClean="0">
                <a:solidFill>
                  <a:srgbClr val="00B050"/>
                </a:solidFill>
              </a:rPr>
              <a:t> </a:t>
            </a:r>
          </a:p>
          <a:p>
            <a:pPr>
              <a:buClrTx/>
            </a:pPr>
            <a:r>
              <a:rPr lang="en-US" sz="1800" dirty="0" smtClean="0"/>
              <a:t>Basque language very important in Basque Identity </a:t>
            </a:r>
          </a:p>
          <a:p>
            <a:pPr>
              <a:buClrTx/>
              <a:buNone/>
            </a:pPr>
            <a:endParaRPr lang="en-US" sz="1800" dirty="0" smtClean="0"/>
          </a:p>
          <a:p>
            <a:pPr>
              <a:buClrTx/>
            </a:pPr>
            <a:r>
              <a:rPr lang="en-US" sz="1800" dirty="0" smtClean="0"/>
              <a:t>Founder of Basque Nationalism: </a:t>
            </a:r>
            <a:r>
              <a:rPr lang="en-US" sz="1800" dirty="0" err="1" smtClean="0"/>
              <a:t>Sabino</a:t>
            </a:r>
            <a:r>
              <a:rPr lang="en-US" sz="1800" dirty="0" smtClean="0"/>
              <a:t> Arana; end lf 19</a:t>
            </a:r>
            <a:r>
              <a:rPr lang="en-US" sz="1800" baseline="30000" dirty="0" smtClean="0"/>
              <a:t>th</a:t>
            </a:r>
            <a:r>
              <a:rPr lang="en-US" sz="1800" dirty="0" smtClean="0"/>
              <a:t> century</a:t>
            </a:r>
          </a:p>
          <a:p>
            <a:pPr>
              <a:buClrTx/>
              <a:buNone/>
            </a:pPr>
            <a:endParaRPr lang="en-US" sz="1800" dirty="0" smtClean="0"/>
          </a:p>
          <a:p>
            <a:pPr>
              <a:buClrTx/>
            </a:pPr>
            <a:r>
              <a:rPr lang="en-US" sz="1800" dirty="0" smtClean="0"/>
              <a:t>Arana’s greatest linguistic concern was to keep Basque free of loanwords</a:t>
            </a:r>
          </a:p>
          <a:p>
            <a:pPr>
              <a:buClrTx/>
              <a:buNone/>
            </a:pPr>
            <a:endParaRPr lang="en-US" sz="1800" dirty="0" smtClean="0"/>
          </a:p>
          <a:p>
            <a:pPr>
              <a:buClrTx/>
            </a:pPr>
            <a:r>
              <a:rPr lang="en-US" sz="1800" dirty="0" err="1" smtClean="0"/>
              <a:t>Rartiticulation</a:t>
            </a:r>
            <a:r>
              <a:rPr lang="en-US" sz="1800" dirty="0" smtClean="0"/>
              <a:t> of Basque nationalism under </a:t>
            </a:r>
            <a:r>
              <a:rPr lang="en-US" sz="1800" dirty="0" err="1" smtClean="0"/>
              <a:t>Krutwig</a:t>
            </a:r>
            <a:r>
              <a:rPr lang="en-US" sz="1800" dirty="0" smtClean="0"/>
              <a:t> with reverse language planning at the heart of it. Basque education in schools</a:t>
            </a:r>
          </a:p>
          <a:p>
            <a:pPr>
              <a:buClrTx/>
              <a:buNone/>
            </a:pPr>
            <a:endParaRPr lang="en-US" sz="1800" dirty="0" smtClean="0"/>
          </a:p>
          <a:p>
            <a:pPr>
              <a:buClrTx/>
            </a:pPr>
            <a:r>
              <a:rPr lang="en-US" sz="1800" dirty="0" err="1" smtClean="0"/>
              <a:t>Batua</a:t>
            </a:r>
            <a:endParaRPr lang="en-US" sz="1800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429000" y="4267200"/>
            <a:ext cx="3200400" cy="2281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r">
              <a:buNone/>
            </a:pPr>
            <a:r>
              <a:rPr lang="en-US" sz="4000" b="1" dirty="0" smtClean="0">
                <a:solidFill>
                  <a:srgbClr val="00B050"/>
                </a:solidFill>
              </a:rPr>
              <a:t>Side 1</a:t>
            </a:r>
          </a:p>
          <a:p>
            <a:pPr>
              <a:buNone/>
            </a:pPr>
            <a:r>
              <a:rPr lang="en-US" sz="4000" dirty="0" smtClean="0"/>
              <a:t> The </a:t>
            </a:r>
            <a:r>
              <a:rPr lang="en-US" sz="4000" dirty="0" smtClean="0"/>
              <a:t>number of Spanish words in Basque is </a:t>
            </a:r>
            <a:r>
              <a:rPr lang="en-US" sz="4000" dirty="0" smtClean="0"/>
              <a:t>increasing  </a:t>
            </a:r>
            <a:endParaRPr lang="en-US" sz="4000" dirty="0" smtClean="0"/>
          </a:p>
          <a:p>
            <a:pPr>
              <a:buNone/>
            </a:pPr>
            <a:endParaRPr lang="en-US" sz="4000" dirty="0" smtClean="0"/>
          </a:p>
          <a:p>
            <a:pPr algn="r">
              <a:buNone/>
            </a:pPr>
            <a:r>
              <a:rPr lang="en-US" sz="4000" b="1" dirty="0" smtClean="0">
                <a:solidFill>
                  <a:srgbClr val="00B050"/>
                </a:solidFill>
              </a:rPr>
              <a:t>Side </a:t>
            </a:r>
            <a:r>
              <a:rPr lang="en-US" sz="4000" b="1" dirty="0" smtClean="0">
                <a:solidFill>
                  <a:srgbClr val="00B050"/>
                </a:solidFill>
              </a:rPr>
              <a:t>2</a:t>
            </a:r>
          </a:p>
          <a:p>
            <a:pPr algn="r">
              <a:buNone/>
            </a:pPr>
            <a:r>
              <a:rPr lang="en-US" sz="4000" dirty="0" smtClean="0"/>
              <a:t>The </a:t>
            </a:r>
            <a:r>
              <a:rPr lang="en-US" sz="4000" dirty="0" smtClean="0"/>
              <a:t>number of Spanish words in Basque is </a:t>
            </a:r>
            <a:r>
              <a:rPr lang="en-US" sz="4000" dirty="0" smtClean="0"/>
              <a:t>remaining the same </a:t>
            </a:r>
            <a:endParaRPr lang="en-US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r">
              <a:buNone/>
            </a:pPr>
            <a:r>
              <a:rPr lang="en-US" sz="4000" dirty="0" smtClean="0"/>
              <a:t>Methodology</a:t>
            </a:r>
          </a:p>
          <a:p>
            <a:pPr marL="514350" indent="-514350">
              <a:buAutoNum type="arabicPeriod"/>
            </a:pPr>
            <a:r>
              <a:rPr lang="en-US" sz="2000" dirty="0" smtClean="0"/>
              <a:t>Go through D section of </a:t>
            </a:r>
            <a:r>
              <a:rPr lang="en-US" sz="2000" u="sng" dirty="0" smtClean="0"/>
              <a:t>Basque-English Dictionary </a:t>
            </a:r>
            <a:r>
              <a:rPr lang="en-US" sz="2000" dirty="0" smtClean="0"/>
              <a:t>(1932) and extract words of Spanish origin</a:t>
            </a:r>
          </a:p>
          <a:p>
            <a:pPr marL="514350" indent="-514350">
              <a:buAutoNum type="arabicPeriod"/>
            </a:pPr>
            <a:r>
              <a:rPr lang="en-US" sz="2000" dirty="0" smtClean="0"/>
              <a:t>Go through  </a:t>
            </a:r>
            <a:r>
              <a:rPr lang="en-US" sz="2000" u="sng" dirty="0" smtClean="0"/>
              <a:t>Morris Pocket </a:t>
            </a:r>
            <a:r>
              <a:rPr lang="en-US" sz="2000" u="sng" dirty="0" err="1" smtClean="0"/>
              <a:t>Euskara-Ingelesa</a:t>
            </a:r>
            <a:r>
              <a:rPr lang="en-US" sz="2000" u="sng" dirty="0" smtClean="0"/>
              <a:t>/English-Basque </a:t>
            </a:r>
            <a:r>
              <a:rPr lang="en-US" sz="2000" dirty="0" smtClean="0"/>
              <a:t>Dictionary (1998) and do the same</a:t>
            </a:r>
          </a:p>
          <a:p>
            <a:pPr marL="514350" indent="-514350">
              <a:buAutoNum type="arabicPeriod"/>
            </a:pPr>
            <a:r>
              <a:rPr lang="en-US" sz="2000" dirty="0" smtClean="0"/>
              <a:t>Identify words that aren’t found in the other</a:t>
            </a:r>
          </a:p>
          <a:p>
            <a:pPr marL="514350" indent="-514350">
              <a:buAutoNum type="arabicPeriod"/>
            </a:pPr>
            <a:r>
              <a:rPr lang="en-US" sz="2000" dirty="0" smtClean="0"/>
              <a:t>(Verify origin)</a:t>
            </a:r>
          </a:p>
          <a:p>
            <a:pPr marL="514350" indent="-514350">
              <a:buAutoNum type="arabicPeriod"/>
            </a:pPr>
            <a:r>
              <a:rPr lang="en-US" sz="2000" dirty="0" smtClean="0"/>
              <a:t>Total the number of words from each dictionary and discover </a:t>
            </a:r>
            <a:r>
              <a:rPr lang="en-US" sz="2000" dirty="0" smtClean="0"/>
              <a:t>if 1998 has more Spanish words</a:t>
            </a:r>
            <a:endParaRPr lang="en-US" sz="2000" dirty="0" smtClean="0"/>
          </a:p>
          <a:p>
            <a:pPr marL="514350" indent="-514350">
              <a:buAutoNum type="arabicPeriod"/>
            </a:pPr>
            <a:endParaRPr lang="en-US" sz="2000" dirty="0" smtClean="0"/>
          </a:p>
          <a:p>
            <a:pPr marL="514350" indent="-514350">
              <a:buAutoNum type="arabicPeriod"/>
            </a:pPr>
            <a:endParaRPr lang="en-US" sz="2000" dirty="0"/>
          </a:p>
        </p:txBody>
      </p:sp>
      <p:pic>
        <p:nvPicPr>
          <p:cNvPr id="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3276600" y="3962400"/>
            <a:ext cx="2286000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579424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8000" dirty="0" smtClean="0"/>
              <a:t>Analysis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 algn="ctr">
              <a:buNone/>
            </a:pP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2971800" y="2362200"/>
            <a:ext cx="2593980" cy="144655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isometricOffAxis2Left"/>
              <a:lightRig rig="threePt" dir="t"/>
            </a:scene3d>
          </a:bodyPr>
          <a:lstStyle/>
          <a:p>
            <a:pPr algn="ctr"/>
            <a:r>
              <a:rPr lang="en-US" sz="8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113</a:t>
            </a:r>
            <a:endParaRPr lang="en-US" sz="88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066800" y="4343400"/>
            <a:ext cx="6781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MORE words in the 1998 dictionary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667000" y="457200"/>
            <a:ext cx="383791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Problems</a:t>
            </a:r>
            <a:endParaRPr lang="en-US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057400" y="1828800"/>
            <a:ext cx="5257800" cy="44319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en-US" sz="2400" dirty="0" smtClean="0">
                <a:latin typeface="Aharoni" pitchFamily="2" charset="-79"/>
                <a:cs typeface="Aharoni" pitchFamily="2" charset="-79"/>
              </a:rPr>
              <a:t>Individual differences of dictionaries</a:t>
            </a:r>
          </a:p>
          <a:p>
            <a:pPr marL="342900" indent="-342900">
              <a:buAutoNum type="arabicPeriod"/>
            </a:pPr>
            <a:endParaRPr lang="en-US" sz="2400" dirty="0" smtClean="0">
              <a:latin typeface="Aharoni" pitchFamily="2" charset="-79"/>
              <a:cs typeface="Aharoni" pitchFamily="2" charset="-79"/>
            </a:endParaRPr>
          </a:p>
          <a:p>
            <a:pPr marL="342900" indent="-342900">
              <a:buAutoNum type="arabicPeriod"/>
            </a:pPr>
            <a:endParaRPr lang="en-US" sz="2400" dirty="0" smtClean="0">
              <a:latin typeface="Aharoni" pitchFamily="2" charset="-79"/>
              <a:cs typeface="Aharoni" pitchFamily="2" charset="-79"/>
            </a:endParaRPr>
          </a:p>
          <a:p>
            <a:pPr marL="342900" indent="-342900">
              <a:buAutoNum type="arabicPeriod"/>
            </a:pPr>
            <a:r>
              <a:rPr lang="en-US" sz="2400" dirty="0" smtClean="0">
                <a:latin typeface="Aharoni" pitchFamily="2" charset="-79"/>
                <a:cs typeface="Aharoni" pitchFamily="2" charset="-79"/>
              </a:rPr>
              <a:t>Verification of origins—Latin or Spanish?</a:t>
            </a:r>
          </a:p>
          <a:p>
            <a:pPr marL="342900" indent="-342900"/>
            <a:endParaRPr lang="en-US" sz="2400" dirty="0" smtClean="0">
              <a:latin typeface="Aharoni" pitchFamily="2" charset="-79"/>
              <a:cs typeface="Aharoni" pitchFamily="2" charset="-79"/>
            </a:endParaRPr>
          </a:p>
          <a:p>
            <a:pPr marL="457200" indent="-457200">
              <a:buAutoNum type="arabicPeriod" startAt="3"/>
            </a:pPr>
            <a:r>
              <a:rPr lang="en-US" sz="2400" dirty="0" smtClean="0">
                <a:latin typeface="Aharoni" pitchFamily="2" charset="-79"/>
                <a:cs typeface="Aharoni" pitchFamily="2" charset="-79"/>
              </a:rPr>
              <a:t>Time span </a:t>
            </a:r>
          </a:p>
          <a:p>
            <a:pPr marL="457200" indent="-457200"/>
            <a:endParaRPr lang="en-US" sz="2400" dirty="0" smtClean="0">
              <a:latin typeface="Aharoni" pitchFamily="2" charset="-79"/>
              <a:cs typeface="Aharoni" pitchFamily="2" charset="-79"/>
            </a:endParaRPr>
          </a:p>
          <a:p>
            <a:pPr marL="457200" indent="-457200">
              <a:buAutoNum type="arabicPeriod" startAt="3"/>
            </a:pPr>
            <a:r>
              <a:rPr lang="en-US" sz="2400" dirty="0" smtClean="0">
                <a:latin typeface="Aharoni" pitchFamily="2" charset="-79"/>
                <a:cs typeface="Aharoni" pitchFamily="2" charset="-79"/>
              </a:rPr>
              <a:t>Words in 1932 version not found in 1998 version </a:t>
            </a:r>
          </a:p>
          <a:p>
            <a:pPr marL="342900" indent="-342900">
              <a:buAutoNum type="arabicPeriod"/>
            </a:pPr>
            <a:endParaRPr lang="en-US" dirty="0"/>
          </a:p>
        </p:txBody>
      </p:sp>
      <p:pic>
        <p:nvPicPr>
          <p:cNvPr id="2052" name="Picture 4" descr="C:\Users\Jules\AppData\Local\Microsoft\Windows\Temporary Internet Files\Content.IE5\SPG64AJ3\MCj02002710000[1]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162800" y="4038600"/>
            <a:ext cx="1348740" cy="1817827"/>
          </a:xfrm>
          <a:prstGeom prst="rect">
            <a:avLst/>
          </a:prstGeom>
          <a:noFill/>
        </p:spPr>
      </p:pic>
      <p:pic>
        <p:nvPicPr>
          <p:cNvPr id="2056" name="Picture 8" descr="C:\Users\Jules\AppData\Local\Microsoft\Windows\Temporary Internet Files\Content.IE5\I0KWH27C\MCj00786220000[1].wmf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38200" y="762000"/>
            <a:ext cx="1004888" cy="216179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spect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Aspect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A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903</TotalTime>
  <Words>225</Words>
  <Application>Microsoft Office PowerPoint</Application>
  <PresentationFormat>On-screen Show (4:3)</PresentationFormat>
  <Paragraphs>77</Paragraphs>
  <Slides>10</Slides>
  <Notes>10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Aspect</vt:lpstr>
      <vt:lpstr>The Influence of Spanish on Basque </vt:lpstr>
      <vt:lpstr>  Spanish        Basque  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Jules</dc:creator>
  <cp:lastModifiedBy>Jules</cp:lastModifiedBy>
  <cp:revision>78</cp:revision>
  <dcterms:created xsi:type="dcterms:W3CDTF">2008-04-03T21:33:18Z</dcterms:created>
  <dcterms:modified xsi:type="dcterms:W3CDTF">2008-04-10T04:48:24Z</dcterms:modified>
</cp:coreProperties>
</file>